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varScale="1">
        <p:scale>
          <a:sx n="69" d="100"/>
          <a:sy n="69" d="100"/>
        </p:scale>
        <p:origin x="7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BD3A5-CD94-4ADC-BD1A-8B935089787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l-GR"/>
        </a:p>
      </dgm:t>
    </dgm:pt>
    <dgm:pt modelId="{4B1A276E-6AF1-46AD-867E-1AA9C5D29482}">
      <dgm:prSet phldrT="[Κείμενο]"/>
      <dgm:spPr/>
      <dgm:t>
        <a:bodyPr/>
        <a:lstStyle/>
        <a:p>
          <a:r>
            <a:rPr lang="el-GR" b="1" dirty="0">
              <a:solidFill>
                <a:schemeClr val="accent1">
                  <a:lumMod val="50000"/>
                </a:schemeClr>
              </a:solidFill>
            </a:rPr>
            <a:t>ΡΗΤΟΡΙΚΗ ΤΕΧΝΗ</a:t>
          </a:r>
        </a:p>
      </dgm:t>
    </dgm:pt>
    <dgm:pt modelId="{7A682439-A5AD-495D-9D38-B0CE756F09CB}" type="parTrans" cxnId="{5DFDD7DB-E6A4-4683-A31E-22C8FF2E2083}">
      <dgm:prSet/>
      <dgm:spPr/>
      <dgm:t>
        <a:bodyPr/>
        <a:lstStyle/>
        <a:p>
          <a:endParaRPr lang="el-GR"/>
        </a:p>
      </dgm:t>
    </dgm:pt>
    <dgm:pt modelId="{57F977A4-29FA-404B-8A9C-6E9376DA431F}" type="sibTrans" cxnId="{5DFDD7DB-E6A4-4683-A31E-22C8FF2E2083}">
      <dgm:prSet/>
      <dgm:spPr/>
      <dgm:t>
        <a:bodyPr/>
        <a:lstStyle/>
        <a:p>
          <a:endParaRPr lang="el-GR"/>
        </a:p>
      </dgm:t>
    </dgm:pt>
    <dgm:pt modelId="{456B786E-A3A2-48F0-A3E2-9F77E6088B08}">
      <dgm:prSet phldrT="[Κείμενο]"/>
      <dgm:spPr/>
      <dgm:t>
        <a:bodyPr/>
        <a:lstStyle/>
        <a:p>
          <a:r>
            <a:rPr lang="el-GR" b="1" dirty="0"/>
            <a:t>Περικείμενο / Ρητορική περίσταση</a:t>
          </a:r>
        </a:p>
      </dgm:t>
    </dgm:pt>
    <dgm:pt modelId="{B308DDA0-C926-4B85-95ED-B898694CCD2D}" type="parTrans" cxnId="{884AD364-7F35-47CD-9C80-58F1DA4A936F}">
      <dgm:prSet/>
      <dgm:spPr/>
      <dgm:t>
        <a:bodyPr/>
        <a:lstStyle/>
        <a:p>
          <a:endParaRPr lang="el-GR"/>
        </a:p>
      </dgm:t>
    </dgm:pt>
    <dgm:pt modelId="{F4A43DB7-48CE-4222-AA67-3CDF6C49882F}" type="sibTrans" cxnId="{884AD364-7F35-47CD-9C80-58F1DA4A936F}">
      <dgm:prSet/>
      <dgm:spPr/>
      <dgm:t>
        <a:bodyPr/>
        <a:lstStyle/>
        <a:p>
          <a:endParaRPr lang="el-GR"/>
        </a:p>
      </dgm:t>
    </dgm:pt>
    <dgm:pt modelId="{0371DD32-6013-4951-A82D-931DA0ABA85B}">
      <dgm:prSet phldrT="[Κείμενο]"/>
      <dgm:spPr/>
      <dgm:t>
        <a:bodyPr/>
        <a:lstStyle/>
        <a:p>
          <a:r>
            <a:rPr lang="el-GR" b="1" dirty="0"/>
            <a:t>Τέχνη αποτελεσματικής χρήσης της γλώσσας χάρη σε τεχνικές επικοινωνίας και πειθούς.</a:t>
          </a:r>
        </a:p>
      </dgm:t>
    </dgm:pt>
    <dgm:pt modelId="{8F952E07-547E-4AB0-91E9-729832179C31}" type="parTrans" cxnId="{FEBC913C-7D07-4B39-8F4B-87D2E450B086}">
      <dgm:prSet/>
      <dgm:spPr/>
      <dgm:t>
        <a:bodyPr/>
        <a:lstStyle/>
        <a:p>
          <a:endParaRPr lang="el-GR"/>
        </a:p>
      </dgm:t>
    </dgm:pt>
    <dgm:pt modelId="{320C7FB2-EFA6-4E33-A122-79BC8798537C}" type="sibTrans" cxnId="{FEBC913C-7D07-4B39-8F4B-87D2E450B086}">
      <dgm:prSet/>
      <dgm:spPr/>
      <dgm:t>
        <a:bodyPr/>
        <a:lstStyle/>
        <a:p>
          <a:endParaRPr lang="el-GR"/>
        </a:p>
      </dgm:t>
    </dgm:pt>
    <dgm:pt modelId="{5B10BE6B-C43E-48BF-8B5A-AC2193D95299}">
      <dgm:prSet phldrT="[Κείμενο]"/>
      <dgm:spPr/>
      <dgm:t>
        <a:bodyPr/>
        <a:lstStyle/>
        <a:p>
          <a:r>
            <a:rPr lang="el-GR" b="1" dirty="0"/>
            <a:t>Δίπλευρη Θεώρηση κάθε θέματος</a:t>
          </a:r>
        </a:p>
      </dgm:t>
    </dgm:pt>
    <dgm:pt modelId="{E93AD898-6D67-4ACC-A358-296BD8E819B1}" type="parTrans" cxnId="{0643D26F-1BA4-42D9-8BFE-D4A713BB7945}">
      <dgm:prSet/>
      <dgm:spPr/>
      <dgm:t>
        <a:bodyPr/>
        <a:lstStyle/>
        <a:p>
          <a:endParaRPr lang="el-GR"/>
        </a:p>
      </dgm:t>
    </dgm:pt>
    <dgm:pt modelId="{B695E792-FA72-4DCB-9F90-F08655CD227A}" type="sibTrans" cxnId="{0643D26F-1BA4-42D9-8BFE-D4A713BB7945}">
      <dgm:prSet/>
      <dgm:spPr/>
      <dgm:t>
        <a:bodyPr/>
        <a:lstStyle/>
        <a:p>
          <a:endParaRPr lang="el-GR"/>
        </a:p>
      </dgm:t>
    </dgm:pt>
    <dgm:pt modelId="{1A708148-CE97-466E-8B6F-57CB1251D857}" type="pres">
      <dgm:prSet presAssocID="{A1ABD3A5-CD94-4ADC-BD1A-8B9350897878}" presName="cycle" presStyleCnt="0">
        <dgm:presLayoutVars>
          <dgm:chMax val="1"/>
          <dgm:dir/>
          <dgm:animLvl val="ctr"/>
          <dgm:resizeHandles val="exact"/>
        </dgm:presLayoutVars>
      </dgm:prSet>
      <dgm:spPr/>
    </dgm:pt>
    <dgm:pt modelId="{5E76A772-860A-4477-92C7-8DC179884E19}" type="pres">
      <dgm:prSet presAssocID="{4B1A276E-6AF1-46AD-867E-1AA9C5D29482}" presName="centerShape" presStyleLbl="node0" presStyleIdx="0" presStyleCnt="1" custScaleX="139434"/>
      <dgm:spPr/>
    </dgm:pt>
    <dgm:pt modelId="{AC4B6B16-3E55-486A-916B-3F07F77BF812}" type="pres">
      <dgm:prSet presAssocID="{B308DDA0-C926-4B85-95ED-B898694CCD2D}" presName="parTrans" presStyleLbl="bgSibTrans2D1" presStyleIdx="0" presStyleCnt="3"/>
      <dgm:spPr/>
    </dgm:pt>
    <dgm:pt modelId="{4FA49865-64E9-4CA4-B44F-A14B335C23F2}" type="pres">
      <dgm:prSet presAssocID="{456B786E-A3A2-48F0-A3E2-9F77E6088B08}" presName="node" presStyleLbl="node1" presStyleIdx="0" presStyleCnt="3" custRadScaleRad="132095" custRadScaleInc="-17780">
        <dgm:presLayoutVars>
          <dgm:bulletEnabled val="1"/>
        </dgm:presLayoutVars>
      </dgm:prSet>
      <dgm:spPr/>
    </dgm:pt>
    <dgm:pt modelId="{C93E2BDA-7B51-4E02-9CC5-18AAAFC11621}" type="pres">
      <dgm:prSet presAssocID="{8F952E07-547E-4AB0-91E9-729832179C31}" presName="parTrans" presStyleLbl="bgSibTrans2D1" presStyleIdx="1" presStyleCnt="3"/>
      <dgm:spPr/>
    </dgm:pt>
    <dgm:pt modelId="{C3A28227-C5CE-4591-B36C-74F7D533087F}" type="pres">
      <dgm:prSet presAssocID="{0371DD32-6013-4951-A82D-931DA0ABA85B}" presName="node" presStyleLbl="node1" presStyleIdx="1" presStyleCnt="3" custScaleX="183868" custRadScaleRad="112217" custRadScaleInc="1095">
        <dgm:presLayoutVars>
          <dgm:bulletEnabled val="1"/>
        </dgm:presLayoutVars>
      </dgm:prSet>
      <dgm:spPr/>
    </dgm:pt>
    <dgm:pt modelId="{650B6B59-5FF8-4DB1-9B2F-FF1CC8F85983}" type="pres">
      <dgm:prSet presAssocID="{E93AD898-6D67-4ACC-A358-296BD8E819B1}" presName="parTrans" presStyleLbl="bgSibTrans2D1" presStyleIdx="2" presStyleCnt="3"/>
      <dgm:spPr/>
    </dgm:pt>
    <dgm:pt modelId="{FCA9D2B5-C885-4035-ACAC-46A3937F7667}" type="pres">
      <dgm:prSet presAssocID="{5B10BE6B-C43E-48BF-8B5A-AC2193D95299}" presName="node" presStyleLbl="node1" presStyleIdx="2" presStyleCnt="3" custRadScaleRad="122109" custRadScaleInc="16857">
        <dgm:presLayoutVars>
          <dgm:bulletEnabled val="1"/>
        </dgm:presLayoutVars>
      </dgm:prSet>
      <dgm:spPr/>
    </dgm:pt>
  </dgm:ptLst>
  <dgm:cxnLst>
    <dgm:cxn modelId="{A3EFDE08-6857-4F53-8B6A-A76DA4E8F88C}" type="presOf" srcId="{A1ABD3A5-CD94-4ADC-BD1A-8B9350897878}" destId="{1A708148-CE97-466E-8B6F-57CB1251D857}" srcOrd="0" destOrd="0" presId="urn:microsoft.com/office/officeart/2005/8/layout/radial4"/>
    <dgm:cxn modelId="{FAC2901B-FBED-40E1-98FF-AE93FEE1B677}" type="presOf" srcId="{5B10BE6B-C43E-48BF-8B5A-AC2193D95299}" destId="{FCA9D2B5-C885-4035-ACAC-46A3937F7667}" srcOrd="0" destOrd="0" presId="urn:microsoft.com/office/officeart/2005/8/layout/radial4"/>
    <dgm:cxn modelId="{B7E2FF22-8757-4CD4-B9FA-31F5C55A50F1}" type="presOf" srcId="{8F952E07-547E-4AB0-91E9-729832179C31}" destId="{C93E2BDA-7B51-4E02-9CC5-18AAAFC11621}" srcOrd="0" destOrd="0" presId="urn:microsoft.com/office/officeart/2005/8/layout/radial4"/>
    <dgm:cxn modelId="{FEBC913C-7D07-4B39-8F4B-87D2E450B086}" srcId="{4B1A276E-6AF1-46AD-867E-1AA9C5D29482}" destId="{0371DD32-6013-4951-A82D-931DA0ABA85B}" srcOrd="1" destOrd="0" parTransId="{8F952E07-547E-4AB0-91E9-729832179C31}" sibTransId="{320C7FB2-EFA6-4E33-A122-79BC8798537C}"/>
    <dgm:cxn modelId="{884AD364-7F35-47CD-9C80-58F1DA4A936F}" srcId="{4B1A276E-6AF1-46AD-867E-1AA9C5D29482}" destId="{456B786E-A3A2-48F0-A3E2-9F77E6088B08}" srcOrd="0" destOrd="0" parTransId="{B308DDA0-C926-4B85-95ED-B898694CCD2D}" sibTransId="{F4A43DB7-48CE-4222-AA67-3CDF6C49882F}"/>
    <dgm:cxn modelId="{0643D26F-1BA4-42D9-8BFE-D4A713BB7945}" srcId="{4B1A276E-6AF1-46AD-867E-1AA9C5D29482}" destId="{5B10BE6B-C43E-48BF-8B5A-AC2193D95299}" srcOrd="2" destOrd="0" parTransId="{E93AD898-6D67-4ACC-A358-296BD8E819B1}" sibTransId="{B695E792-FA72-4DCB-9F90-F08655CD227A}"/>
    <dgm:cxn modelId="{3801CC57-7803-4669-9290-2C780268302B}" type="presOf" srcId="{456B786E-A3A2-48F0-A3E2-9F77E6088B08}" destId="{4FA49865-64E9-4CA4-B44F-A14B335C23F2}" srcOrd="0" destOrd="0" presId="urn:microsoft.com/office/officeart/2005/8/layout/radial4"/>
    <dgm:cxn modelId="{CCF34097-D35F-439B-9B7C-A910206D76A4}" type="presOf" srcId="{4B1A276E-6AF1-46AD-867E-1AA9C5D29482}" destId="{5E76A772-860A-4477-92C7-8DC179884E19}" srcOrd="0" destOrd="0" presId="urn:microsoft.com/office/officeart/2005/8/layout/radial4"/>
    <dgm:cxn modelId="{6271AAA4-B15A-44E2-AC3D-3880D4DD89B3}" type="presOf" srcId="{0371DD32-6013-4951-A82D-931DA0ABA85B}" destId="{C3A28227-C5CE-4591-B36C-74F7D533087F}" srcOrd="0" destOrd="0" presId="urn:microsoft.com/office/officeart/2005/8/layout/radial4"/>
    <dgm:cxn modelId="{2138B0CA-C86F-4DA9-B088-AD67DA2285AA}" type="presOf" srcId="{B308DDA0-C926-4B85-95ED-B898694CCD2D}" destId="{AC4B6B16-3E55-486A-916B-3F07F77BF812}" srcOrd="0" destOrd="0" presId="urn:microsoft.com/office/officeart/2005/8/layout/radial4"/>
    <dgm:cxn modelId="{466561D2-582E-421E-A0B7-0D79341AAD51}" type="presOf" srcId="{E93AD898-6D67-4ACC-A358-296BD8E819B1}" destId="{650B6B59-5FF8-4DB1-9B2F-FF1CC8F85983}" srcOrd="0" destOrd="0" presId="urn:microsoft.com/office/officeart/2005/8/layout/radial4"/>
    <dgm:cxn modelId="{5DFDD7DB-E6A4-4683-A31E-22C8FF2E2083}" srcId="{A1ABD3A5-CD94-4ADC-BD1A-8B9350897878}" destId="{4B1A276E-6AF1-46AD-867E-1AA9C5D29482}" srcOrd="0" destOrd="0" parTransId="{7A682439-A5AD-495D-9D38-B0CE756F09CB}" sibTransId="{57F977A4-29FA-404B-8A9C-6E9376DA431F}"/>
    <dgm:cxn modelId="{0F30DD63-3DA6-4FA7-B39E-6D7F16449DF6}" type="presParOf" srcId="{1A708148-CE97-466E-8B6F-57CB1251D857}" destId="{5E76A772-860A-4477-92C7-8DC179884E19}" srcOrd="0" destOrd="0" presId="urn:microsoft.com/office/officeart/2005/8/layout/radial4"/>
    <dgm:cxn modelId="{ACB2318C-87A2-447A-8F99-E7D3A6D28C67}" type="presParOf" srcId="{1A708148-CE97-466E-8B6F-57CB1251D857}" destId="{AC4B6B16-3E55-486A-916B-3F07F77BF812}" srcOrd="1" destOrd="0" presId="urn:microsoft.com/office/officeart/2005/8/layout/radial4"/>
    <dgm:cxn modelId="{B53890AE-405A-4B9D-AC5F-D74E64286DFC}" type="presParOf" srcId="{1A708148-CE97-466E-8B6F-57CB1251D857}" destId="{4FA49865-64E9-4CA4-B44F-A14B335C23F2}" srcOrd="2" destOrd="0" presId="urn:microsoft.com/office/officeart/2005/8/layout/radial4"/>
    <dgm:cxn modelId="{F7272D4B-D251-4F21-87BA-6EEB404E75EE}" type="presParOf" srcId="{1A708148-CE97-466E-8B6F-57CB1251D857}" destId="{C93E2BDA-7B51-4E02-9CC5-18AAAFC11621}" srcOrd="3" destOrd="0" presId="urn:microsoft.com/office/officeart/2005/8/layout/radial4"/>
    <dgm:cxn modelId="{C411E579-77B6-4195-8C4A-853E74E9F128}" type="presParOf" srcId="{1A708148-CE97-466E-8B6F-57CB1251D857}" destId="{C3A28227-C5CE-4591-B36C-74F7D533087F}" srcOrd="4" destOrd="0" presId="urn:microsoft.com/office/officeart/2005/8/layout/radial4"/>
    <dgm:cxn modelId="{C59D2FCB-B9EA-458F-BFA5-511F1E34E7BA}" type="presParOf" srcId="{1A708148-CE97-466E-8B6F-57CB1251D857}" destId="{650B6B59-5FF8-4DB1-9B2F-FF1CC8F85983}" srcOrd="5" destOrd="0" presId="urn:microsoft.com/office/officeart/2005/8/layout/radial4"/>
    <dgm:cxn modelId="{E60FC7C6-F0DC-4F10-89E9-8E6E64544931}" type="presParOf" srcId="{1A708148-CE97-466E-8B6F-57CB1251D857}" destId="{FCA9D2B5-C885-4035-ACAC-46A3937F766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6A772-860A-4477-92C7-8DC179884E19}">
      <dsp:nvSpPr>
        <dsp:cNvPr id="0" name=""/>
        <dsp:cNvSpPr/>
      </dsp:nvSpPr>
      <dsp:spPr>
        <a:xfrm>
          <a:off x="2676128" y="2461550"/>
          <a:ext cx="2877343" cy="206358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l-GR" sz="3100" b="1" kern="1200" dirty="0">
              <a:solidFill>
                <a:schemeClr val="accent1">
                  <a:lumMod val="50000"/>
                </a:schemeClr>
              </a:solidFill>
            </a:rPr>
            <a:t>ΡΗΤΟΡΙΚΗ ΤΕΧΝΗ</a:t>
          </a:r>
        </a:p>
      </dsp:txBody>
      <dsp:txXfrm>
        <a:off x="3097505" y="2763755"/>
        <a:ext cx="2034589" cy="1459178"/>
      </dsp:txXfrm>
    </dsp:sp>
    <dsp:sp modelId="{AC4B6B16-3E55-486A-916B-3F07F77BF812}">
      <dsp:nvSpPr>
        <dsp:cNvPr id="0" name=""/>
        <dsp:cNvSpPr/>
      </dsp:nvSpPr>
      <dsp:spPr>
        <a:xfrm rot="12311127">
          <a:off x="884331" y="2154394"/>
          <a:ext cx="2017004"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A49865-64E9-4CA4-B44F-A14B335C23F2}">
      <dsp:nvSpPr>
        <dsp:cNvPr id="0" name=""/>
        <dsp:cNvSpPr/>
      </dsp:nvSpPr>
      <dsp:spPr>
        <a:xfrm>
          <a:off x="0" y="1235124"/>
          <a:ext cx="1960408" cy="156832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l-GR" sz="2200" b="1" kern="1200" dirty="0"/>
            <a:t>Περικείμενο / Ρητορική περίσταση</a:t>
          </a:r>
        </a:p>
      </dsp:txBody>
      <dsp:txXfrm>
        <a:off x="45935" y="1281059"/>
        <a:ext cx="1868538" cy="1476457"/>
      </dsp:txXfrm>
    </dsp:sp>
    <dsp:sp modelId="{C93E2BDA-7B51-4E02-9CC5-18AAAFC11621}">
      <dsp:nvSpPr>
        <dsp:cNvPr id="0" name=""/>
        <dsp:cNvSpPr/>
      </dsp:nvSpPr>
      <dsp:spPr>
        <a:xfrm rot="16244219">
          <a:off x="3346802" y="1282688"/>
          <a:ext cx="1585302"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A28227-C5CE-4591-B36C-74F7D533087F}">
      <dsp:nvSpPr>
        <dsp:cNvPr id="0" name=""/>
        <dsp:cNvSpPr/>
      </dsp:nvSpPr>
      <dsp:spPr>
        <a:xfrm>
          <a:off x="2347367" y="0"/>
          <a:ext cx="3604564" cy="156832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l-GR" sz="2200" b="1" kern="1200" dirty="0"/>
            <a:t>Τέχνη αποτελεσματικής χρήσης της γλώσσας χάρη σε τεχνικές επικοινωνίας και πειθούς.</a:t>
          </a:r>
        </a:p>
      </dsp:txBody>
      <dsp:txXfrm>
        <a:off x="2393302" y="45935"/>
        <a:ext cx="3512694" cy="1476457"/>
      </dsp:txXfrm>
    </dsp:sp>
    <dsp:sp modelId="{650B6B59-5FF8-4DB1-9B2F-FF1CC8F85983}">
      <dsp:nvSpPr>
        <dsp:cNvPr id="0" name=""/>
        <dsp:cNvSpPr/>
      </dsp:nvSpPr>
      <dsp:spPr>
        <a:xfrm rot="20106852">
          <a:off x="5334696" y="2200393"/>
          <a:ext cx="1866847"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D2B5-C885-4035-ACAC-46A3937F7667}">
      <dsp:nvSpPr>
        <dsp:cNvPr id="0" name=""/>
        <dsp:cNvSpPr/>
      </dsp:nvSpPr>
      <dsp:spPr>
        <a:xfrm>
          <a:off x="6134669" y="1317496"/>
          <a:ext cx="1960408" cy="156832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l-GR" sz="2200" b="1" kern="1200" dirty="0"/>
            <a:t>Δίπλευρη Θεώρηση κάθε θέματος</a:t>
          </a:r>
        </a:p>
      </dsp:txBody>
      <dsp:txXfrm>
        <a:off x="6180604" y="1363431"/>
        <a:ext cx="1868538" cy="14764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Στρογγύλεμα διαγώνιας γωνίας του ορθογωνίου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a:t>Στυλ κύριου τίτλου</a:t>
            </a:r>
            <a:endParaRPr kumimoji="0" lang="en-US"/>
          </a:p>
        </p:txBody>
      </p:sp>
      <p:sp>
        <p:nvSpPr>
          <p:cNvPr id="9" name="Υπότιτλος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Στυλ κύριου υπότιτλου</a:t>
            </a:r>
            <a:endParaRPr kumimoji="0" lang="en-US"/>
          </a:p>
        </p:txBody>
      </p:sp>
      <p:sp>
        <p:nvSpPr>
          <p:cNvPr id="10" name="Θέση ημερομηνίας 9"/>
          <p:cNvSpPr>
            <a:spLocks noGrp="1"/>
          </p:cNvSpPr>
          <p:nvPr>
            <p:ph type="dt" sz="half" idx="10"/>
          </p:nvPr>
        </p:nvSpPr>
        <p:spPr>
          <a:xfrm>
            <a:off x="5562600" y="6509004"/>
            <a:ext cx="3002280" cy="274320"/>
          </a:xfrm>
        </p:spPr>
        <p:txBody>
          <a:bodyPr vert="horz" rtlCol="0"/>
          <a:lstStyle/>
          <a:p>
            <a:fld id="{F2853615-BFDE-46DE-814C-47EC6EF6D371}" type="datetimeFigureOut">
              <a:rPr lang="el-GR" smtClean="0"/>
              <a:t>22/4/2018</a:t>
            </a:fld>
            <a:endParaRPr lang="el-GR"/>
          </a:p>
        </p:txBody>
      </p:sp>
      <p:sp>
        <p:nvSpPr>
          <p:cNvPr id="11" name="Θέση αριθμού διαφάνειας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DF53439-851E-44AD-84B1-B6BFC3D0C743}" type="slidenum">
              <a:rPr lang="el-GR" smtClean="0"/>
              <a:t>‹#›</a:t>
            </a:fld>
            <a:endParaRPr lang="el-GR"/>
          </a:p>
        </p:txBody>
      </p:sp>
      <p:sp>
        <p:nvSpPr>
          <p:cNvPr id="12" name="Θέση υποσέλιδου 11"/>
          <p:cNvSpPr>
            <a:spLocks noGrp="1"/>
          </p:cNvSpPr>
          <p:nvPr>
            <p:ph type="ftr" sz="quarter" idx="12"/>
          </p:nvPr>
        </p:nvSpPr>
        <p:spPr>
          <a:xfrm>
            <a:off x="1600200" y="6509004"/>
            <a:ext cx="3907464" cy="274320"/>
          </a:xfrm>
        </p:spPr>
        <p:txBody>
          <a:bodyPr vert="horz" rtlCol="0"/>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22/4/2018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lgn="l">
              <a:defRPr/>
            </a:lvl1pPr>
            <a:extLs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22/4/2018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Ορθογώνιο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22/4/2018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Ορθογώνιο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Στυλ υποδείγματος κειμένου</a:t>
            </a:r>
          </a:p>
        </p:txBody>
      </p:sp>
      <p:sp>
        <p:nvSpPr>
          <p:cNvPr id="8" name="Θέση ημερομηνίας 7"/>
          <p:cNvSpPr>
            <a:spLocks noGrp="1"/>
          </p:cNvSpPr>
          <p:nvPr>
            <p:ph type="dt" sz="half" idx="10"/>
          </p:nvPr>
        </p:nvSpPr>
        <p:spPr>
          <a:xfrm>
            <a:off x="5562600" y="6513670"/>
            <a:ext cx="3002280" cy="274320"/>
          </a:xfrm>
        </p:spPr>
        <p:txBody>
          <a:bodyPr vert="horz" rtlCol="0"/>
          <a:lstStyle/>
          <a:p>
            <a:fld id="{F2853615-BFDE-46DE-814C-47EC6EF6D371}" type="datetimeFigureOut">
              <a:rPr lang="el-GR" smtClean="0"/>
              <a:t>22/4/2018</a:t>
            </a:fld>
            <a:endParaRPr lang="el-GR"/>
          </a:p>
        </p:txBody>
      </p:sp>
      <p:sp>
        <p:nvSpPr>
          <p:cNvPr id="9" name="Θέση αριθμού διαφάνειας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DF53439-851E-44AD-84B1-B6BFC3D0C743}" type="slidenum">
              <a:rPr lang="el-GR" smtClean="0"/>
              <a:t>‹#›</a:t>
            </a:fld>
            <a:endParaRPr lang="el-GR"/>
          </a:p>
        </p:txBody>
      </p:sp>
      <p:sp>
        <p:nvSpPr>
          <p:cNvPr id="10" name="Θέση υποσέλιδου 9"/>
          <p:cNvSpPr>
            <a:spLocks noGrp="1"/>
          </p:cNvSpPr>
          <p:nvPr>
            <p:ph type="ftr" sz="quarter" idx="12"/>
          </p:nvPr>
        </p:nvSpPr>
        <p:spPr>
          <a:xfrm>
            <a:off x="1600200" y="6513670"/>
            <a:ext cx="3907464" cy="274320"/>
          </a:xfrm>
        </p:spPr>
        <p:txBody>
          <a:bodyPr vert="horz" rtlCol="0"/>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t>22/4/2018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641080" y="6514568"/>
            <a:ext cx="464288" cy="274320"/>
          </a:xfrm>
        </p:spPr>
        <p:txBody>
          <a:bodyPr/>
          <a:lstStyle/>
          <a:p>
            <a:fld id="{3DF53439-851E-44AD-84B1-B6BFC3D0C743}" type="slidenum">
              <a:rPr lang="el-GR" smtClean="0"/>
              <a:t>‹#›</a:t>
            </a:fld>
            <a:endParaRPr lang="el-GR"/>
          </a:p>
        </p:txBody>
      </p:sp>
      <p:sp>
        <p:nvSpPr>
          <p:cNvPr id="10" name="Ορθογώνιο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Ορθογώνιο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Ορθογώνιο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Τίτλος 1"/>
          <p:cNvSpPr>
            <a:spLocks noGrp="1"/>
          </p:cNvSpPr>
          <p:nvPr>
            <p:ph type="title"/>
          </p:nvPr>
        </p:nvSpPr>
        <p:spPr>
          <a:xfrm>
            <a:off x="457200" y="251948"/>
            <a:ext cx="8229600" cy="1143000"/>
          </a:xfrm>
        </p:spPr>
        <p:txBody>
          <a:bodyPr anchor="b"/>
          <a:lstStyle>
            <a:lvl1pPr>
              <a:defRPr/>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F2853615-BFDE-46DE-814C-47EC6EF6D371}" type="datetimeFigureOut">
              <a:rPr lang="el-GR" smtClean="0"/>
              <a:t>22/4/2018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a:xfrm>
            <a:off x="8641080" y="6514568"/>
            <a:ext cx="464288" cy="274320"/>
          </a:xfrm>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3218"/>
            <a:ext cx="8229600" cy="1143000"/>
          </a:xfrm>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F2853615-BFDE-46DE-814C-47EC6EF6D371}" type="datetimeFigureOut">
              <a:rPr lang="el-GR" smtClean="0"/>
              <a:t>22/4/2018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a:t>
            </a:fld>
            <a:endParaRPr lang="el-GR"/>
          </a:p>
        </p:txBody>
      </p:sp>
      <p:sp>
        <p:nvSpPr>
          <p:cNvPr id="7" name="Ορθογώνιο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853615-BFDE-46DE-814C-47EC6EF6D371}" type="datetimeFigureOut">
              <a:rPr lang="el-GR" smtClean="0"/>
              <a:t>22/4/2018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Ορθογώνιο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4963136" y="304800"/>
            <a:ext cx="3931920" cy="762000"/>
          </a:xfrm>
        </p:spPr>
        <p:txBody>
          <a:bodyPr anchor="b"/>
          <a:lstStyle>
            <a:lvl1pPr marL="0" algn="r">
              <a:buNone/>
              <a:defRPr sz="2000" b="1"/>
            </a:lvl1pPr>
            <a:extLst/>
          </a:lstStyle>
          <a:p>
            <a:r>
              <a:rPr kumimoji="0" lang="el-GR"/>
              <a:t>Στυλ κύριου τίτλου</a:t>
            </a:r>
            <a:endParaRPr kumimoji="0" lang="en-US"/>
          </a:p>
        </p:txBody>
      </p:sp>
      <p:sp>
        <p:nvSpPr>
          <p:cNvPr id="3" name="Θέση κειμένου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9" name="Θέση ημερομηνίας 8"/>
          <p:cNvSpPr>
            <a:spLocks noGrp="1"/>
          </p:cNvSpPr>
          <p:nvPr>
            <p:ph type="dt" sz="half" idx="10"/>
          </p:nvPr>
        </p:nvSpPr>
        <p:spPr>
          <a:xfrm>
            <a:off x="5562600" y="6513670"/>
            <a:ext cx="3002280" cy="274320"/>
          </a:xfrm>
        </p:spPr>
        <p:txBody>
          <a:bodyPr vert="horz" rtlCol="0"/>
          <a:lstStyle/>
          <a:p>
            <a:fld id="{F2853615-BFDE-46DE-814C-47EC6EF6D371}" type="datetimeFigureOut">
              <a:rPr lang="el-GR" smtClean="0"/>
              <a:t>22/4/2018</a:t>
            </a:fld>
            <a:endParaRPr lang="el-GR"/>
          </a:p>
        </p:txBody>
      </p:sp>
      <p:sp>
        <p:nvSpPr>
          <p:cNvPr id="10" name="Θέση αριθμού διαφάνειας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DF53439-851E-44AD-84B1-B6BFC3D0C743}" type="slidenum">
              <a:rPr lang="el-GR" smtClean="0"/>
              <a:t>‹#›</a:t>
            </a:fld>
            <a:endParaRPr lang="el-GR"/>
          </a:p>
        </p:txBody>
      </p:sp>
      <p:sp>
        <p:nvSpPr>
          <p:cNvPr id="11" name="Θέση υποσέλιδου 10"/>
          <p:cNvSpPr>
            <a:spLocks noGrp="1"/>
          </p:cNvSpPr>
          <p:nvPr>
            <p:ph type="ftr" sz="quarter" idx="12"/>
          </p:nvPr>
        </p:nvSpPr>
        <p:spPr>
          <a:xfrm>
            <a:off x="1600200" y="6513670"/>
            <a:ext cx="3907464" cy="274320"/>
          </a:xfrm>
        </p:spPr>
        <p:txBody>
          <a:bodyPr vert="horz" rtlCol="0"/>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040443" y="4724400"/>
            <a:ext cx="5486400" cy="664536"/>
          </a:xfrm>
        </p:spPr>
        <p:txBody>
          <a:bodyPr anchor="b"/>
          <a:lstStyle>
            <a:lvl1pPr marL="0" algn="r">
              <a:buNone/>
              <a:defRPr sz="2000" b="1"/>
            </a:lvl1pPr>
            <a:extLst/>
          </a:lstStyle>
          <a:p>
            <a:r>
              <a:rPr kumimoji="0" lang="el-GR"/>
              <a:t>Στυλ κύριου τίτλου</a:t>
            </a:r>
            <a:endParaRPr kumimoji="0" lang="en-US"/>
          </a:p>
        </p:txBody>
      </p:sp>
      <p:sp>
        <p:nvSpPr>
          <p:cNvPr id="4" name="Θέση κειμένου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a:t>Στυλ υποδείγματος κειμένου</a:t>
            </a:r>
          </a:p>
        </p:txBody>
      </p:sp>
      <p:sp>
        <p:nvSpPr>
          <p:cNvPr id="13" name="Θέση εικόνας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Θέση ημερομηνίας 7"/>
          <p:cNvSpPr>
            <a:spLocks noGrp="1"/>
          </p:cNvSpPr>
          <p:nvPr>
            <p:ph type="dt" sz="half" idx="10"/>
          </p:nvPr>
        </p:nvSpPr>
        <p:spPr>
          <a:xfrm>
            <a:off x="5562600" y="6509004"/>
            <a:ext cx="3002280" cy="274320"/>
          </a:xfrm>
        </p:spPr>
        <p:txBody>
          <a:bodyPr vert="horz" rtlCol="0"/>
          <a:lstStyle/>
          <a:p>
            <a:fld id="{F2853615-BFDE-46DE-814C-47EC6EF6D371}" type="datetimeFigureOut">
              <a:rPr lang="el-GR" smtClean="0"/>
              <a:t>22/4/2018</a:t>
            </a:fld>
            <a:endParaRPr lang="el-GR"/>
          </a:p>
        </p:txBody>
      </p:sp>
      <p:sp>
        <p:nvSpPr>
          <p:cNvPr id="9" name="Θέση αριθμού διαφάνειας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DF53439-851E-44AD-84B1-B6BFC3D0C743}" type="slidenum">
              <a:rPr lang="el-GR" smtClean="0"/>
              <a:t>‹#›</a:t>
            </a:fld>
            <a:endParaRPr lang="el-GR"/>
          </a:p>
        </p:txBody>
      </p:sp>
      <p:sp>
        <p:nvSpPr>
          <p:cNvPr id="10" name="Θέση υποσέλιδου 9"/>
          <p:cNvSpPr>
            <a:spLocks noGrp="1"/>
          </p:cNvSpPr>
          <p:nvPr>
            <p:ph type="ftr" sz="quarter" idx="12"/>
          </p:nvPr>
        </p:nvSpPr>
        <p:spPr>
          <a:xfrm>
            <a:off x="1600200" y="6509004"/>
            <a:ext cx="3907464" cy="274320"/>
          </a:xfrm>
        </p:spPr>
        <p:txBody>
          <a:bodyPr vert="horz"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Στρογγύλεμα διαγώνιας γωνίας του ορθογωνίου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υποσέλιδου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Θέση ημερομηνίας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2853615-BFDE-46DE-814C-47EC6EF6D371}" type="datetimeFigureOut">
              <a:rPr lang="el-GR" smtClean="0"/>
              <a:t>22/4/2018</a:t>
            </a:fld>
            <a:endParaRPr lang="el-GR"/>
          </a:p>
        </p:txBody>
      </p:sp>
      <p:sp>
        <p:nvSpPr>
          <p:cNvPr id="23" name="Θέση αριθμού διαφάνειας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DF53439-851E-44AD-84B1-B6BFC3D0C743}" type="slidenum">
              <a:rPr lang="el-GR" smtClean="0"/>
              <a:t>‹#›</a:t>
            </a:fld>
            <a:endParaRPr lang="el-GR"/>
          </a:p>
        </p:txBody>
      </p:sp>
      <p:sp>
        <p:nvSpPr>
          <p:cNvPr id="22" name="Θέση τίτλου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59632" y="764704"/>
            <a:ext cx="6629400" cy="1233258"/>
          </a:xfrm>
        </p:spPr>
        <p:txBody>
          <a:bodyPr>
            <a:noAutofit/>
          </a:bodyPr>
          <a:lstStyle/>
          <a:p>
            <a:r>
              <a:rPr lang="el-GR" sz="4400" dirty="0"/>
              <a:t>Τα ρητορικά αγωνίσματα στην παιδαγωγική πράξη</a:t>
            </a:r>
          </a:p>
        </p:txBody>
      </p:sp>
      <p:sp>
        <p:nvSpPr>
          <p:cNvPr id="3" name="Υπότιτλος 2"/>
          <p:cNvSpPr>
            <a:spLocks noGrp="1"/>
          </p:cNvSpPr>
          <p:nvPr>
            <p:ph type="subTitle" idx="1"/>
          </p:nvPr>
        </p:nvSpPr>
        <p:spPr/>
        <p:txBody>
          <a:bodyPr>
            <a:normAutofit fontScale="85000" lnSpcReduction="20000"/>
          </a:bodyPr>
          <a:lstStyle/>
          <a:p>
            <a:r>
              <a:rPr lang="el-GR" b="1" dirty="0"/>
              <a:t>Φωτεινή Εγγλέζου</a:t>
            </a:r>
            <a:r>
              <a:rPr lang="el-GR" dirty="0"/>
              <a:t>, Δρ Διδακτικής της Γλώσσας και Ρητορικής, Πρόεδρος του Ινστιτούτου Ρητορικών και Επικοινωνιακών Σπουδών Ελλάδας (Ι.Ρ.Ε.Σ.Ε.)</a:t>
            </a:r>
          </a:p>
        </p:txBody>
      </p:sp>
    </p:spTree>
    <p:extLst>
      <p:ext uri="{BB962C8B-B14F-4D97-AF65-F5344CB8AC3E}">
        <p14:creationId xmlns:p14="http://schemas.microsoft.com/office/powerpoint/2010/main" val="302014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στον επιτονισμό</a:t>
            </a:r>
          </a:p>
        </p:txBody>
      </p:sp>
      <p:sp>
        <p:nvSpPr>
          <p:cNvPr id="3" name="Θέση περιεχομένου 2"/>
          <p:cNvSpPr>
            <a:spLocks noGrp="1"/>
          </p:cNvSpPr>
          <p:nvPr>
            <p:ph idx="1"/>
          </p:nvPr>
        </p:nvSpPr>
        <p:spPr/>
        <p:txBody>
          <a:bodyPr>
            <a:normAutofit fontScale="85000" lnSpcReduction="20000"/>
          </a:bodyPr>
          <a:lstStyle/>
          <a:p>
            <a:endParaRPr lang="el-GR" b="1" u="sng" dirty="0"/>
          </a:p>
          <a:p>
            <a:r>
              <a:rPr lang="el-GR" b="1" u="sng" dirty="0"/>
              <a:t>Ο δάσκαλος </a:t>
            </a:r>
            <a:r>
              <a:rPr lang="el-GR" dirty="0"/>
              <a:t>έδωσε το κόκκινο τετράδιο στο παιδί.</a:t>
            </a:r>
          </a:p>
          <a:p>
            <a:endParaRPr lang="el-GR" dirty="0"/>
          </a:p>
          <a:p>
            <a:r>
              <a:rPr lang="el-GR" dirty="0"/>
              <a:t>Ο δάσκαλος </a:t>
            </a:r>
            <a:r>
              <a:rPr lang="el-GR" b="1" u="sng" dirty="0"/>
              <a:t>έδωσε</a:t>
            </a:r>
            <a:r>
              <a:rPr lang="el-GR" dirty="0"/>
              <a:t> το κόκκινο τετράδιο στο παιδί.</a:t>
            </a:r>
          </a:p>
          <a:p>
            <a:endParaRPr lang="el-GR" dirty="0"/>
          </a:p>
          <a:p>
            <a:r>
              <a:rPr lang="el-GR" dirty="0"/>
              <a:t>Ο δάσκαλος έδωσε το </a:t>
            </a:r>
            <a:r>
              <a:rPr lang="el-GR" b="1" u="sng" dirty="0"/>
              <a:t>κόκκινο</a:t>
            </a:r>
            <a:r>
              <a:rPr lang="el-GR" dirty="0"/>
              <a:t> τετράδιο στο παιδί.</a:t>
            </a:r>
          </a:p>
          <a:p>
            <a:endParaRPr lang="el-GR" dirty="0"/>
          </a:p>
          <a:p>
            <a:r>
              <a:rPr lang="el-GR" dirty="0"/>
              <a:t>Ο δάσκαλος έδωσε το κόκκινο τετράδιο </a:t>
            </a:r>
            <a:r>
              <a:rPr lang="el-GR" b="1" u="sng" dirty="0"/>
              <a:t>στο παιδί</a:t>
            </a:r>
            <a:r>
              <a:rPr lang="el-GR" dirty="0"/>
              <a:t>.</a:t>
            </a:r>
          </a:p>
          <a:p>
            <a:endParaRPr lang="el-GR" dirty="0"/>
          </a:p>
          <a:p>
            <a:r>
              <a:rPr lang="el-GR" dirty="0"/>
              <a:t>Ο δάσκαλος έδωσε το κόκκινο τετράδιο στο παιδί!!!</a:t>
            </a:r>
          </a:p>
          <a:p>
            <a:endParaRPr lang="el-GR" dirty="0"/>
          </a:p>
          <a:p>
            <a:r>
              <a:rPr lang="el-GR" dirty="0"/>
              <a:t>Ο δάσκαλος έδωσε το κόκκινο τετράδιο στο παιδί</a:t>
            </a:r>
            <a:r>
              <a:rPr lang="en-US" dirty="0"/>
              <a:t>;</a:t>
            </a:r>
          </a:p>
          <a:p>
            <a:endParaRPr lang="el-GR" dirty="0"/>
          </a:p>
        </p:txBody>
      </p:sp>
    </p:spTree>
    <p:extLst>
      <p:ext uri="{BB962C8B-B14F-4D97-AF65-F5344CB8AC3E}">
        <p14:creationId xmlns:p14="http://schemas.microsoft.com/office/powerpoint/2010/main" val="173274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στα σημεία στίξης</a:t>
            </a:r>
          </a:p>
        </p:txBody>
      </p:sp>
      <p:sp>
        <p:nvSpPr>
          <p:cNvPr id="3" name="Θέση περιεχομένου 2"/>
          <p:cNvSpPr>
            <a:spLocks noGrp="1"/>
          </p:cNvSpPr>
          <p:nvPr>
            <p:ph idx="1"/>
          </p:nvPr>
        </p:nvSpPr>
        <p:spPr/>
        <p:txBody>
          <a:bodyPr/>
          <a:lstStyle/>
          <a:p>
            <a:r>
              <a:rPr lang="el-GR" dirty="0"/>
              <a:t>Γιατί; Είσαι άνθρωπος και όλα τα μπορείς; </a:t>
            </a:r>
            <a:endParaRPr lang="en-US" dirty="0"/>
          </a:p>
          <a:p>
            <a:r>
              <a:rPr lang="el-GR" dirty="0"/>
              <a:t>Γιατί είσαι άνθρωπος. Και όλα τα μπορείς. </a:t>
            </a:r>
            <a:endParaRPr lang="en-US" dirty="0"/>
          </a:p>
          <a:p>
            <a:r>
              <a:rPr lang="el-GR" dirty="0"/>
              <a:t>Γιατί. .. είσαι άνθρωπος. Και… ό λ α τα μπορείς.</a:t>
            </a:r>
            <a:endParaRPr lang="en-US" dirty="0"/>
          </a:p>
          <a:p>
            <a:r>
              <a:rPr lang="el-GR" dirty="0"/>
              <a:t> Γιατί είσαι … άνθρωπος. Και όλα τα μπορείς! </a:t>
            </a:r>
          </a:p>
          <a:p>
            <a:r>
              <a:rPr lang="el-GR" dirty="0"/>
              <a:t>Γιατί είσαι Άνθρωπος. Και Όλα τα μπορείς. </a:t>
            </a:r>
          </a:p>
          <a:p>
            <a:r>
              <a:rPr lang="el-GR" dirty="0"/>
              <a:t>Γιατί είσαι άνθρωπος όλα τα μπορείς;</a:t>
            </a:r>
          </a:p>
          <a:p>
            <a:r>
              <a:rPr lang="el-GR" dirty="0"/>
              <a:t>Γιατί είσαι άνθρωπος. Και όλα τα μπορείς; </a:t>
            </a:r>
          </a:p>
          <a:p>
            <a:endParaRPr lang="el-GR" dirty="0"/>
          </a:p>
        </p:txBody>
      </p:sp>
    </p:spTree>
    <p:extLst>
      <p:ext uri="{BB962C8B-B14F-4D97-AF65-F5344CB8AC3E}">
        <p14:creationId xmlns:p14="http://schemas.microsoft.com/office/powerpoint/2010/main" val="361350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628800"/>
            <a:ext cx="8229600" cy="1143000"/>
          </a:xfrm>
        </p:spPr>
        <p:txBody>
          <a:bodyPr>
            <a:normAutofit fontScale="90000"/>
          </a:bodyPr>
          <a:lstStyle/>
          <a:p>
            <a:r>
              <a:rPr lang="el-GR" dirty="0"/>
              <a:t>Βάζω τα δικά μου σημεία στίξης, </a:t>
            </a:r>
            <a:r>
              <a:rPr lang="el-GR" dirty="0" err="1"/>
              <a:t>επιτονίζω</a:t>
            </a:r>
            <a:r>
              <a:rPr lang="el-GR" dirty="0"/>
              <a:t> διαφορετικές λέξεις και </a:t>
            </a:r>
            <a:r>
              <a:rPr lang="el-GR" dirty="0" err="1"/>
              <a:t>νοηματοδοτώ</a:t>
            </a:r>
            <a:r>
              <a:rPr lang="el-GR" dirty="0"/>
              <a:t> διαφορετικά </a:t>
            </a:r>
            <a:br>
              <a:rPr lang="el-GR" dirty="0"/>
            </a:br>
            <a:r>
              <a:rPr lang="el-GR" dirty="0"/>
              <a:t>το κείμενο</a:t>
            </a:r>
          </a:p>
        </p:txBody>
      </p:sp>
      <p:sp>
        <p:nvSpPr>
          <p:cNvPr id="3" name="Θέση περιεχομένου 2"/>
          <p:cNvSpPr>
            <a:spLocks noGrp="1"/>
          </p:cNvSpPr>
          <p:nvPr>
            <p:ph idx="1"/>
          </p:nvPr>
        </p:nvSpPr>
        <p:spPr>
          <a:xfrm>
            <a:off x="457200" y="2924943"/>
            <a:ext cx="8229600" cy="3247573"/>
          </a:xfrm>
        </p:spPr>
        <p:txBody>
          <a:bodyPr/>
          <a:lstStyle/>
          <a:p>
            <a:r>
              <a:rPr lang="el-GR" dirty="0"/>
              <a:t>Όλα είναι μαθήματα δεν χάνεται η εμπιστοσύνη γιατί κάποιοι δεν άξιζαν</a:t>
            </a:r>
          </a:p>
          <a:p>
            <a:pPr marL="64008" indent="0">
              <a:buNone/>
            </a:pPr>
            <a:endParaRPr lang="en-US" dirty="0"/>
          </a:p>
          <a:p>
            <a:endParaRPr lang="el-GR" dirty="0"/>
          </a:p>
        </p:txBody>
      </p:sp>
    </p:spTree>
    <p:extLst>
      <p:ext uri="{BB962C8B-B14F-4D97-AF65-F5344CB8AC3E}">
        <p14:creationId xmlns:p14="http://schemas.microsoft.com/office/powerpoint/2010/main" val="318886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ύφους</a:t>
            </a:r>
          </a:p>
        </p:txBody>
      </p:sp>
      <p:sp>
        <p:nvSpPr>
          <p:cNvPr id="3" name="Θέση περιεχομένου 2"/>
          <p:cNvSpPr>
            <a:spLocks noGrp="1"/>
          </p:cNvSpPr>
          <p:nvPr>
            <p:ph idx="1"/>
          </p:nvPr>
        </p:nvSpPr>
        <p:spPr/>
        <p:txBody>
          <a:bodyPr>
            <a:normAutofit fontScale="77500" lnSpcReduction="20000"/>
          </a:bodyPr>
          <a:lstStyle/>
          <a:p>
            <a:pPr algn="just"/>
            <a:r>
              <a:rPr lang="el-GR" dirty="0"/>
              <a:t>Είμαι ένα βιβλίο. Κάποιος με διαβάζει. Δεν ξέρω τι καταλαβαίνει από μένα, δεν ξέρω αν μου βρίσκει κάποιο βάθος. Πάντως δυσκολεύεται στο διάβασμα ή βαριέται. Συχνά με παρατά, τσακίζοντας τα φύλλα μου, με εγκαταλείπει για καιρό και, όταν κάποτε επιστρέφει, έχει πλέον χάσει τη συνέχεια, έχει ξεχάσει </a:t>
            </a:r>
            <a:r>
              <a:rPr lang="el-GR" dirty="0" err="1"/>
              <a:t>ό,τι</a:t>
            </a:r>
            <a:r>
              <a:rPr lang="el-GR" dirty="0"/>
              <a:t> έχει διαβάσει. Έτσι, με ξαναπιάνει απ' την αρχή, για να με παρατήσει πάλι, </a:t>
            </a:r>
            <a:r>
              <a:rPr lang="el-GR" dirty="0" err="1"/>
              <a:t>ύστερ</a:t>
            </a:r>
            <a:r>
              <a:rPr lang="el-GR" dirty="0"/>
              <a:t>' από λίγο, κουρασμένος. Δεν ξέρω αν διαβάζει άλλα βιβλία, δεν ξέρω καν πώς βρέθηκα στα χέρια του. Όμως εδώ είμαι, αυτός είναι η μοίρα μου και, αν αυτός δεν με διαβάσει, άλλον αναγνώστη δεν πρόκειται να βρω".</a:t>
            </a:r>
          </a:p>
          <a:p>
            <a:pPr algn="r"/>
            <a:r>
              <a:rPr lang="el-GR" dirty="0"/>
              <a:t> ΑΡΓΥΡΗΣ ΧΙΟΝΗΣ</a:t>
            </a:r>
            <a:br>
              <a:rPr lang="el-GR" dirty="0"/>
            </a:br>
            <a:r>
              <a:rPr lang="el-GR" dirty="0"/>
              <a:t>"Είμαι ένα βιβλίο"</a:t>
            </a:r>
          </a:p>
          <a:p>
            <a:endParaRPr lang="el-GR" dirty="0"/>
          </a:p>
        </p:txBody>
      </p:sp>
    </p:spTree>
    <p:extLst>
      <p:ext uri="{BB962C8B-B14F-4D97-AF65-F5344CB8AC3E}">
        <p14:creationId xmlns:p14="http://schemas.microsoft.com/office/powerpoint/2010/main" val="115748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Εκφραστική ανάγνωση ποίησης</a:t>
            </a:r>
          </a:p>
        </p:txBody>
      </p:sp>
      <p:sp>
        <p:nvSpPr>
          <p:cNvPr id="3" name="Θέση περιεχομένου 2"/>
          <p:cNvSpPr>
            <a:spLocks noGrp="1"/>
          </p:cNvSpPr>
          <p:nvPr>
            <p:ph idx="1"/>
          </p:nvPr>
        </p:nvSpPr>
        <p:spPr/>
        <p:txBody>
          <a:bodyPr/>
          <a:lstStyle/>
          <a:p>
            <a:r>
              <a:rPr lang="el-GR" dirty="0"/>
              <a:t>Αποφεύγω τη μονοτονία της φωνής…</a:t>
            </a:r>
          </a:p>
          <a:p>
            <a:r>
              <a:rPr lang="el-GR" dirty="0"/>
              <a:t>Διαβάζω με χαμηλότερη ένταση φωνής σε σχέση με την αφήγηση…</a:t>
            </a:r>
          </a:p>
          <a:p>
            <a:r>
              <a:rPr lang="el-GR" dirty="0"/>
              <a:t>Δεν διατηρώ τόσο συχνή οπτική επαφή με το κοινό όσο με την αφήγηση. Κάτι τέτοιο θα προκαταλάβει το ακροατήριο. Το ακροατήριο χρειάζεται χρόνο για να ακούσει τις λέξεις, να δημιουργήσει νοερά τις εικόνες και να ανταποκριθεί σε αυτές…</a:t>
            </a:r>
          </a:p>
          <a:p>
            <a:endParaRPr lang="el-GR" dirty="0"/>
          </a:p>
        </p:txBody>
      </p:sp>
    </p:spTree>
    <p:extLst>
      <p:ext uri="{BB962C8B-B14F-4D97-AF65-F5344CB8AC3E}">
        <p14:creationId xmlns:p14="http://schemas.microsoft.com/office/powerpoint/2010/main" val="48126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Εκφραστική ανάγνωση αφήγησης</a:t>
            </a:r>
          </a:p>
        </p:txBody>
      </p:sp>
      <p:sp>
        <p:nvSpPr>
          <p:cNvPr id="3" name="Θέση περιεχομένου 2"/>
          <p:cNvSpPr>
            <a:spLocks noGrp="1"/>
          </p:cNvSpPr>
          <p:nvPr>
            <p:ph idx="1"/>
          </p:nvPr>
        </p:nvSpPr>
        <p:spPr/>
        <p:txBody>
          <a:bodyPr>
            <a:normAutofit fontScale="77500" lnSpcReduction="20000"/>
          </a:bodyPr>
          <a:lstStyle/>
          <a:p>
            <a:pPr>
              <a:buFont typeface="Wingdings 2" pitchFamily="18" charset="2"/>
              <a:buNone/>
            </a:pPr>
            <a:r>
              <a:rPr lang="el-GR" b="1" dirty="0"/>
              <a:t>Κριτήρια αξιολόγησης:</a:t>
            </a:r>
          </a:p>
          <a:p>
            <a:r>
              <a:rPr lang="el-GR" b="1" dirty="0"/>
              <a:t>Στίξη</a:t>
            </a:r>
            <a:r>
              <a:rPr lang="el-GR" dirty="0"/>
              <a:t> κειμένου (άψογη απόδοση) –Αποδόθηκαν τα συναισθήματα του συγγραφέα/ ήρωα</a:t>
            </a:r>
            <a:r>
              <a:rPr lang="en-US" dirty="0"/>
              <a:t>;</a:t>
            </a:r>
          </a:p>
          <a:p>
            <a:r>
              <a:rPr lang="el-GR" b="1" dirty="0"/>
              <a:t>Δύναμη</a:t>
            </a:r>
            <a:r>
              <a:rPr lang="el-GR" dirty="0"/>
              <a:t> των λέξεων </a:t>
            </a:r>
            <a:r>
              <a:rPr lang="en-US" dirty="0"/>
              <a:t>– Y</a:t>
            </a:r>
            <a:r>
              <a:rPr lang="el-GR" dirty="0" err="1"/>
              <a:t>πογραμμίστηκαν</a:t>
            </a:r>
            <a:r>
              <a:rPr lang="el-GR" dirty="0"/>
              <a:t>  οι  λέξεις με νοηματικό ή συναισθηματικό «βάρος»</a:t>
            </a:r>
            <a:r>
              <a:rPr lang="en-US" dirty="0"/>
              <a:t>; </a:t>
            </a:r>
            <a:r>
              <a:rPr lang="el-GR" dirty="0"/>
              <a:t> – </a:t>
            </a:r>
            <a:r>
              <a:rPr lang="en-US" dirty="0"/>
              <a:t>T</a:t>
            </a:r>
            <a:r>
              <a:rPr lang="el-GR" dirty="0" err="1"/>
              <a:t>ονίστηκαν</a:t>
            </a:r>
            <a:r>
              <a:rPr lang="el-GR" dirty="0"/>
              <a:t> ιδιαίτερα </a:t>
            </a:r>
            <a:r>
              <a:rPr lang="el-GR" b="1" dirty="0"/>
              <a:t>ονόματα</a:t>
            </a:r>
            <a:r>
              <a:rPr lang="el-GR" dirty="0"/>
              <a:t> και </a:t>
            </a:r>
            <a:r>
              <a:rPr lang="el-GR" b="1" dirty="0"/>
              <a:t>αριθμοί</a:t>
            </a:r>
            <a:r>
              <a:rPr lang="en-US" b="1" dirty="0"/>
              <a:t>;</a:t>
            </a:r>
            <a:endParaRPr lang="el-GR" dirty="0"/>
          </a:p>
          <a:p>
            <a:r>
              <a:rPr lang="el-GR" b="1" dirty="0"/>
              <a:t>Ρυθμός</a:t>
            </a:r>
            <a:r>
              <a:rPr lang="el-GR" dirty="0"/>
              <a:t> – </a:t>
            </a:r>
            <a:r>
              <a:rPr lang="el-GR" b="1" dirty="0"/>
              <a:t>ένταση</a:t>
            </a:r>
            <a:r>
              <a:rPr lang="el-GR" dirty="0"/>
              <a:t> φωνής </a:t>
            </a:r>
            <a:r>
              <a:rPr lang="en-US" dirty="0"/>
              <a:t>– </a:t>
            </a:r>
            <a:r>
              <a:rPr lang="el-GR" dirty="0"/>
              <a:t>Υπήρξε ποικιλία ανάλογα με το περιεχόμενο</a:t>
            </a:r>
            <a:r>
              <a:rPr lang="en-US" dirty="0"/>
              <a:t>;</a:t>
            </a:r>
            <a:endParaRPr lang="el-GR" dirty="0"/>
          </a:p>
          <a:p>
            <a:r>
              <a:rPr lang="el-GR" b="1" dirty="0"/>
              <a:t>Παύσεις</a:t>
            </a:r>
            <a:r>
              <a:rPr lang="el-GR" dirty="0"/>
              <a:t>. Πέτυχε τις αναγκαίες παύσεις κατά την ανάγνωση</a:t>
            </a:r>
            <a:r>
              <a:rPr lang="en-US" dirty="0"/>
              <a:t>;</a:t>
            </a:r>
            <a:endParaRPr lang="el-GR" dirty="0"/>
          </a:p>
          <a:p>
            <a:r>
              <a:rPr lang="el-GR" b="1" dirty="0"/>
              <a:t>Οπτική επαφή</a:t>
            </a:r>
            <a:r>
              <a:rPr lang="en-US" dirty="0"/>
              <a:t>. </a:t>
            </a:r>
            <a:r>
              <a:rPr lang="el-GR" dirty="0"/>
              <a:t>Διατηρήθηκε η οπτική επαφή με το ακροατήριο στα σημεία όπου έπρεπε να δοθεί έμφαση</a:t>
            </a:r>
            <a:r>
              <a:rPr lang="en-US" dirty="0"/>
              <a:t>;</a:t>
            </a:r>
          </a:p>
          <a:p>
            <a:r>
              <a:rPr lang="el-GR" b="1" dirty="0"/>
              <a:t>Μετρημένη χρήση κίνησης</a:t>
            </a:r>
            <a:r>
              <a:rPr lang="el-GR" dirty="0"/>
              <a:t> σώματος και χεριών.</a:t>
            </a:r>
          </a:p>
          <a:p>
            <a:endParaRPr lang="el-GR" dirty="0"/>
          </a:p>
        </p:txBody>
      </p:sp>
    </p:spTree>
    <p:extLst>
      <p:ext uri="{BB962C8B-B14F-4D97-AF65-F5344CB8AC3E}">
        <p14:creationId xmlns:p14="http://schemas.microsoft.com/office/powerpoint/2010/main" val="410822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E</a:t>
            </a:r>
            <a:r>
              <a:rPr lang="el-GR" dirty="0" err="1"/>
              <a:t>κφραστική</a:t>
            </a:r>
            <a:r>
              <a:rPr lang="el-GR" dirty="0"/>
              <a:t> ανάγνωση </a:t>
            </a:r>
            <a:br>
              <a:rPr lang="el-GR" dirty="0"/>
            </a:br>
            <a:r>
              <a:rPr lang="el-GR" dirty="0"/>
              <a:t>ρητορικού λόγου</a:t>
            </a:r>
          </a:p>
        </p:txBody>
      </p:sp>
      <p:sp>
        <p:nvSpPr>
          <p:cNvPr id="3" name="Θέση περιεχομένου 2"/>
          <p:cNvSpPr>
            <a:spLocks noGrp="1"/>
          </p:cNvSpPr>
          <p:nvPr>
            <p:ph idx="1"/>
          </p:nvPr>
        </p:nvSpPr>
        <p:spPr>
          <a:xfrm>
            <a:off x="179512" y="1628800"/>
            <a:ext cx="8435280" cy="4896544"/>
          </a:xfrm>
        </p:spPr>
        <p:txBody>
          <a:bodyPr>
            <a:normAutofit lnSpcReduction="10000"/>
          </a:bodyPr>
          <a:lstStyle/>
          <a:p>
            <a:r>
              <a:rPr lang="el-GR" dirty="0"/>
              <a:t>Η ανάγνωση ενός ρητορικού λόγου προϋποθέτει τη γνώση των τμημάτων από τα οποία αποτελείται</a:t>
            </a:r>
            <a:r>
              <a:rPr lang="en-US" dirty="0"/>
              <a:t>:</a:t>
            </a:r>
          </a:p>
          <a:p>
            <a:r>
              <a:rPr lang="en-US" dirty="0"/>
              <a:t>-</a:t>
            </a:r>
            <a:r>
              <a:rPr lang="el-GR" b="1" dirty="0"/>
              <a:t>Προσοχή</a:t>
            </a:r>
            <a:r>
              <a:rPr lang="en-US" dirty="0"/>
              <a:t>: </a:t>
            </a:r>
            <a:r>
              <a:rPr lang="el-GR" dirty="0"/>
              <a:t>κερδίζω την προσοχή του ακροατή</a:t>
            </a:r>
          </a:p>
          <a:p>
            <a:r>
              <a:rPr lang="el-GR" dirty="0"/>
              <a:t>- </a:t>
            </a:r>
            <a:r>
              <a:rPr lang="en-US" b="1" dirty="0"/>
              <a:t>A</a:t>
            </a:r>
            <a:r>
              <a:rPr lang="el-GR" b="1" dirty="0" err="1"/>
              <a:t>νάγκη</a:t>
            </a:r>
            <a:r>
              <a:rPr lang="en-US" dirty="0"/>
              <a:t>: </a:t>
            </a:r>
            <a:r>
              <a:rPr lang="el-GR" dirty="0"/>
              <a:t>Δημιουργία αισθήματος ανάγκης</a:t>
            </a:r>
          </a:p>
          <a:p>
            <a:r>
              <a:rPr lang="el-GR" b="1" dirty="0"/>
              <a:t>- Ικανοποίηση</a:t>
            </a:r>
            <a:r>
              <a:rPr lang="en-US" dirty="0"/>
              <a:t>: </a:t>
            </a:r>
            <a:r>
              <a:rPr lang="el-GR" dirty="0"/>
              <a:t>Κάλυψη της ανάγκης</a:t>
            </a:r>
          </a:p>
          <a:p>
            <a:r>
              <a:rPr lang="el-GR" dirty="0"/>
              <a:t>-</a:t>
            </a:r>
            <a:r>
              <a:rPr lang="el-GR" b="1" dirty="0" err="1"/>
              <a:t>Οπτικοποίηση</a:t>
            </a:r>
            <a:r>
              <a:rPr lang="en-US" b="1" dirty="0"/>
              <a:t>: </a:t>
            </a:r>
            <a:r>
              <a:rPr lang="el-GR" dirty="0"/>
              <a:t>Δημιουργία νοερών εικόνων στους ακροατές</a:t>
            </a:r>
          </a:p>
          <a:p>
            <a:r>
              <a:rPr lang="el-GR" dirty="0"/>
              <a:t>- </a:t>
            </a:r>
            <a:r>
              <a:rPr lang="el-GR" b="1" dirty="0"/>
              <a:t>Δράση</a:t>
            </a:r>
            <a:r>
              <a:rPr lang="en-US" b="1" dirty="0"/>
              <a:t>: </a:t>
            </a:r>
            <a:r>
              <a:rPr lang="el-GR" dirty="0"/>
              <a:t>Επίκληση στη διεξαγωγή ενεργειών</a:t>
            </a:r>
          </a:p>
          <a:p>
            <a:endParaRPr lang="el-GR" dirty="0"/>
          </a:p>
        </p:txBody>
      </p:sp>
    </p:spTree>
    <p:extLst>
      <p:ext uri="{BB962C8B-B14F-4D97-AF65-F5344CB8AC3E}">
        <p14:creationId xmlns:p14="http://schemas.microsoft.com/office/powerpoint/2010/main" val="183204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92088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31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Αυθόρμητος Λόγος</a:t>
            </a:r>
          </a:p>
        </p:txBody>
      </p:sp>
      <p:sp>
        <p:nvSpPr>
          <p:cNvPr id="3" name="Θέση περιεχομένου 2"/>
          <p:cNvSpPr>
            <a:spLocks noGrp="1"/>
          </p:cNvSpPr>
          <p:nvPr>
            <p:ph idx="1"/>
          </p:nvPr>
        </p:nvSpPr>
        <p:spPr>
          <a:xfrm>
            <a:off x="457200" y="1646236"/>
            <a:ext cx="8229600" cy="4951115"/>
          </a:xfrm>
        </p:spPr>
        <p:txBody>
          <a:bodyPr>
            <a:normAutofit lnSpcReduction="10000"/>
          </a:bodyPr>
          <a:lstStyle/>
          <a:p>
            <a:r>
              <a:rPr lang="el-GR" dirty="0"/>
              <a:t>Αξιοποίηση φαντασίας και δημιουργικής σκέψης</a:t>
            </a:r>
          </a:p>
          <a:p>
            <a:r>
              <a:rPr lang="el-GR" dirty="0"/>
              <a:t>Εξοικείωση με τεχνικές παραγωγής λόγου</a:t>
            </a:r>
          </a:p>
          <a:p>
            <a:pPr marL="0" indent="0">
              <a:buNone/>
            </a:pPr>
            <a:r>
              <a:rPr lang="el-GR" dirty="0"/>
              <a:t>	- πρόβλημα / λύση	</a:t>
            </a:r>
          </a:p>
          <a:p>
            <a:pPr marL="0" indent="0">
              <a:buNone/>
            </a:pPr>
            <a:r>
              <a:rPr lang="el-GR" dirty="0"/>
              <a:t>          - αιτία / αποτέλεσμα</a:t>
            </a:r>
          </a:p>
          <a:p>
            <a:pPr marL="0" indent="0">
              <a:buNone/>
            </a:pPr>
            <a:r>
              <a:rPr lang="el-GR" dirty="0"/>
              <a:t>          - παρελθόν / παρόν / μέλλον</a:t>
            </a:r>
          </a:p>
          <a:p>
            <a:pPr marL="0" indent="0">
              <a:buNone/>
            </a:pPr>
            <a:r>
              <a:rPr lang="el-GR" dirty="0"/>
              <a:t>          - χρονολογική ακολουθία</a:t>
            </a:r>
          </a:p>
          <a:p>
            <a:pPr marL="0" indent="0">
              <a:buNone/>
            </a:pPr>
            <a:r>
              <a:rPr lang="el-GR" dirty="0"/>
              <a:t>          - δημοσιογραφική τεχνική (ποιος, πού, </a:t>
            </a:r>
          </a:p>
          <a:p>
            <a:pPr marL="0" indent="0">
              <a:buNone/>
            </a:pPr>
            <a:r>
              <a:rPr lang="el-GR" dirty="0"/>
              <a:t>            πότε, γιατί, πώς)</a:t>
            </a:r>
          </a:p>
          <a:p>
            <a:pPr marL="0" indent="0">
              <a:buNone/>
            </a:pPr>
            <a:r>
              <a:rPr lang="el-GR" dirty="0"/>
              <a:t>          - ανάγκη / σχέδιο / πλεονεκτήματα</a:t>
            </a:r>
          </a:p>
        </p:txBody>
      </p:sp>
    </p:spTree>
    <p:extLst>
      <p:ext uri="{BB962C8B-B14F-4D97-AF65-F5344CB8AC3E}">
        <p14:creationId xmlns:p14="http://schemas.microsoft.com/office/powerpoint/2010/main" val="396521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Αυθόρμητος Λόγος</a:t>
            </a:r>
          </a:p>
        </p:txBody>
      </p:sp>
      <p:sp>
        <p:nvSpPr>
          <p:cNvPr id="3" name="Θέση περιεχομένου 2"/>
          <p:cNvSpPr>
            <a:spLocks noGrp="1"/>
          </p:cNvSpPr>
          <p:nvPr>
            <p:ph idx="1"/>
          </p:nvPr>
        </p:nvSpPr>
        <p:spPr/>
        <p:txBody>
          <a:bodyPr>
            <a:normAutofit/>
          </a:bodyPr>
          <a:lstStyle/>
          <a:p>
            <a:r>
              <a:rPr lang="en-US" dirty="0"/>
              <a:t>O</a:t>
            </a:r>
            <a:r>
              <a:rPr lang="el-GR" dirty="0" err="1"/>
              <a:t>ρισμοί</a:t>
            </a:r>
            <a:r>
              <a:rPr lang="el-GR" dirty="0"/>
              <a:t> εννοιών / Δημιουργικοί ορισμοί εννοιών</a:t>
            </a:r>
          </a:p>
          <a:p>
            <a:r>
              <a:rPr lang="el-GR" dirty="0" err="1"/>
              <a:t>Ιδεοκαταιγισμός</a:t>
            </a:r>
            <a:r>
              <a:rPr lang="el-GR" dirty="0"/>
              <a:t> ή </a:t>
            </a:r>
            <a:r>
              <a:rPr lang="el-GR" dirty="0" err="1"/>
              <a:t>ιδεοκαταιονισμός</a:t>
            </a:r>
            <a:r>
              <a:rPr lang="el-GR" dirty="0"/>
              <a:t> (</a:t>
            </a:r>
            <a:r>
              <a:rPr lang="en-US" dirty="0"/>
              <a:t>brainstorming).</a:t>
            </a:r>
            <a:endParaRPr lang="el-GR" dirty="0"/>
          </a:p>
          <a:p>
            <a:pPr marL="0" indent="0">
              <a:buNone/>
            </a:pPr>
            <a:r>
              <a:rPr lang="el-GR" dirty="0"/>
              <a:t>    </a:t>
            </a:r>
            <a:r>
              <a:rPr lang="el-GR" b="1" dirty="0"/>
              <a:t>Λέξεις και εικόνες. </a:t>
            </a:r>
            <a:r>
              <a:rPr lang="el-GR" dirty="0"/>
              <a:t>Καταγράφουμε λέξεις και εικόνες που έρχονται συνειρμικά στο μυαλό μας για μια έννοια και ετοιμάζουμε μια σύντομη ομιλία γι’ αυτές (π.χ. θάλασσα).</a:t>
            </a:r>
          </a:p>
          <a:p>
            <a:pPr marL="0" indent="0">
              <a:buNone/>
            </a:pPr>
            <a:endParaRPr lang="el-GR" dirty="0"/>
          </a:p>
        </p:txBody>
      </p:sp>
    </p:spTree>
    <p:extLst>
      <p:ext uri="{BB962C8B-B14F-4D97-AF65-F5344CB8AC3E}">
        <p14:creationId xmlns:p14="http://schemas.microsoft.com/office/powerpoint/2010/main" val="156445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ρητορική</a:t>
            </a:r>
            <a:r>
              <a:rPr lang="en-US" dirty="0"/>
              <a:t>;</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4041998" cy="245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149080"/>
            <a:ext cx="4103687"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00808"/>
            <a:ext cx="295232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06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Αυθόρμητος Λόγος</a:t>
            </a:r>
          </a:p>
        </p:txBody>
      </p:sp>
      <p:sp>
        <p:nvSpPr>
          <p:cNvPr id="3" name="Θέση περιεχομένου 2"/>
          <p:cNvSpPr>
            <a:spLocks noGrp="1"/>
          </p:cNvSpPr>
          <p:nvPr>
            <p:ph idx="1"/>
          </p:nvPr>
        </p:nvSpPr>
        <p:spPr/>
        <p:txBody>
          <a:bodyPr>
            <a:normAutofit lnSpcReduction="10000"/>
          </a:bodyPr>
          <a:lstStyle/>
          <a:p>
            <a:pPr algn="just"/>
            <a:r>
              <a:rPr lang="el-GR" b="1" dirty="0"/>
              <a:t>Δώσε μου το φύλλο. </a:t>
            </a:r>
            <a:r>
              <a:rPr lang="el-GR" dirty="0"/>
              <a:t>Ο καθένας καταγράφει στο φύλλο χαρτί που περνάει από την ομάδα μια λέξη ή μια πρόταση σχετικά με ένα θέμα. Ο τελευταίος συνθέτει τις απόψεις όλων σε μια σύντομη ομιλία.</a:t>
            </a:r>
          </a:p>
          <a:p>
            <a:pPr marL="0" indent="0">
              <a:buNone/>
            </a:pPr>
            <a:r>
              <a:rPr lang="el-GR" dirty="0"/>
              <a:t>	1</a:t>
            </a:r>
            <a:r>
              <a:rPr lang="el-GR" baseline="30000" dirty="0"/>
              <a:t>η</a:t>
            </a:r>
            <a:r>
              <a:rPr lang="el-GR" dirty="0"/>
              <a:t> ομάδα</a:t>
            </a:r>
            <a:r>
              <a:rPr lang="en-US" dirty="0"/>
              <a:t>: </a:t>
            </a:r>
            <a:r>
              <a:rPr lang="el-GR" dirty="0"/>
              <a:t>Οι αρνητικές συνέπειες των 	μέσων κοινωνικής δικτύωσης στη ζωή</a:t>
            </a:r>
          </a:p>
          <a:p>
            <a:pPr marL="0" indent="0">
              <a:buNone/>
            </a:pPr>
            <a:r>
              <a:rPr lang="el-GR" dirty="0"/>
              <a:t>           μας.</a:t>
            </a:r>
          </a:p>
          <a:p>
            <a:pPr marL="0" indent="0" algn="just">
              <a:buNone/>
            </a:pPr>
            <a:r>
              <a:rPr lang="en-US" dirty="0"/>
              <a:t>	2</a:t>
            </a:r>
            <a:r>
              <a:rPr lang="el-GR" baseline="30000" dirty="0"/>
              <a:t>η</a:t>
            </a:r>
            <a:r>
              <a:rPr lang="el-GR" dirty="0"/>
              <a:t> ομάδα</a:t>
            </a:r>
            <a:r>
              <a:rPr lang="en-US" dirty="0"/>
              <a:t>: </a:t>
            </a:r>
            <a:r>
              <a:rPr lang="el-GR" dirty="0"/>
              <a:t>Οι ωφέλειες των μέσων 	κοινωνικής δικτύωσης στη ζωή μας.</a:t>
            </a:r>
          </a:p>
          <a:p>
            <a:endParaRPr lang="el-GR" dirty="0"/>
          </a:p>
        </p:txBody>
      </p:sp>
    </p:spTree>
    <p:extLst>
      <p:ext uri="{BB962C8B-B14F-4D97-AF65-F5344CB8AC3E}">
        <p14:creationId xmlns:p14="http://schemas.microsoft.com/office/powerpoint/2010/main" val="64166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Τεχνικές παραγωγής </a:t>
            </a:r>
            <a:br>
              <a:rPr lang="el-GR" dirty="0"/>
            </a:br>
            <a:r>
              <a:rPr lang="el-GR" dirty="0"/>
              <a:t>αυθόρμητου λόγου</a:t>
            </a:r>
          </a:p>
        </p:txBody>
      </p:sp>
      <p:sp>
        <p:nvSpPr>
          <p:cNvPr id="3" name="Θέση περιεχομένου 2"/>
          <p:cNvSpPr>
            <a:spLocks noGrp="1"/>
          </p:cNvSpPr>
          <p:nvPr>
            <p:ph idx="1"/>
          </p:nvPr>
        </p:nvSpPr>
        <p:spPr/>
        <p:txBody>
          <a:bodyPr>
            <a:normAutofit fontScale="85000" lnSpcReduction="10000"/>
          </a:bodyPr>
          <a:lstStyle/>
          <a:p>
            <a:r>
              <a:rPr lang="el-GR" dirty="0"/>
              <a:t>Τεχνική </a:t>
            </a:r>
            <a:r>
              <a:rPr lang="en-US" dirty="0" err="1"/>
              <a:t>Cort</a:t>
            </a:r>
            <a:r>
              <a:rPr lang="en-US" dirty="0"/>
              <a:t> De Bono: Other People’s View (OPV)</a:t>
            </a:r>
            <a:br>
              <a:rPr lang="el-GR" dirty="0"/>
            </a:br>
            <a:r>
              <a:rPr lang="el-GR" dirty="0"/>
              <a:t>Οι απόψεις των άλλων ανθρώπων</a:t>
            </a:r>
          </a:p>
          <a:p>
            <a:pPr algn="just"/>
            <a:r>
              <a:rPr lang="el-GR" dirty="0"/>
              <a:t>    </a:t>
            </a:r>
            <a:r>
              <a:rPr lang="el-GR" b="1" dirty="0">
                <a:latin typeface="Century" panose="02040604050505020304" pitchFamily="18" charset="0"/>
              </a:rPr>
              <a:t>Άσκηση</a:t>
            </a:r>
          </a:p>
          <a:p>
            <a:pPr algn="just"/>
            <a:r>
              <a:rPr lang="el-GR" dirty="0">
                <a:latin typeface="Century" panose="02040604050505020304" pitchFamily="18" charset="0"/>
              </a:rPr>
              <a:t>Σενάριο</a:t>
            </a:r>
            <a:r>
              <a:rPr lang="en-US" dirty="0">
                <a:latin typeface="Century" panose="02040604050505020304" pitchFamily="18" charset="0"/>
              </a:rPr>
              <a:t>: </a:t>
            </a:r>
            <a:r>
              <a:rPr lang="el-GR" dirty="0">
                <a:latin typeface="Century" panose="02040604050505020304" pitchFamily="18" charset="0"/>
              </a:rPr>
              <a:t>Ένας μαθητής αρνείται να υπακούσει σε παρατήρηση του καθηγητή. Ο καθηγητής τον στέλνει στον διευθυντή του σχολείου και αυτός, με τη σειρά του, τον αποβάλλει. Οι γονείς του παιδιού εναντιώνονται.</a:t>
            </a:r>
          </a:p>
          <a:p>
            <a:pPr algn="just"/>
            <a:r>
              <a:rPr lang="el-GR" dirty="0">
                <a:latin typeface="Century" panose="02040604050505020304" pitchFamily="18" charset="0"/>
              </a:rPr>
              <a:t>Ετοιμάζω από μια σύντομη ομιλία</a:t>
            </a:r>
            <a:r>
              <a:rPr lang="en-US" dirty="0">
                <a:latin typeface="Century" panose="02040604050505020304" pitchFamily="18" charset="0"/>
              </a:rPr>
              <a:t>: </a:t>
            </a:r>
            <a:r>
              <a:rPr lang="el-GR" dirty="0">
                <a:latin typeface="Century" panose="02040604050505020304" pitchFamily="18" charset="0"/>
              </a:rPr>
              <a:t>α) με τις απόψεις του αγοριού, β) του καθηγητή, γ) του διευθυντή, δ) των γονέων, ε) κάποιου συμμαθητή.</a:t>
            </a:r>
          </a:p>
          <a:p>
            <a:pPr marL="0" indent="0">
              <a:buNone/>
            </a:pPr>
            <a:endParaRPr lang="el-GR" dirty="0"/>
          </a:p>
        </p:txBody>
      </p:sp>
    </p:spTree>
    <p:extLst>
      <p:ext uri="{BB962C8B-B14F-4D97-AF65-F5344CB8AC3E}">
        <p14:creationId xmlns:p14="http://schemas.microsoft.com/office/powerpoint/2010/main" val="311058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dirty="0">
                <a:effectLst/>
              </a:rPr>
              <a:t>Μοίρασμα ιδεών</a:t>
            </a:r>
            <a:endParaRPr lang="el-GR" dirty="0"/>
          </a:p>
        </p:txBody>
      </p:sp>
      <p:sp>
        <p:nvSpPr>
          <p:cNvPr id="3" name="Θέση περιεχομένου 2"/>
          <p:cNvSpPr>
            <a:spLocks noGrp="1"/>
          </p:cNvSpPr>
          <p:nvPr>
            <p:ph idx="1"/>
          </p:nvPr>
        </p:nvSpPr>
        <p:spPr/>
        <p:txBody>
          <a:bodyPr/>
          <a:lstStyle/>
          <a:p>
            <a:pPr algn="just"/>
            <a:r>
              <a:rPr lang="el-GR" dirty="0">
                <a:latin typeface="Century" panose="02040604050505020304" pitchFamily="18" charset="0"/>
              </a:rPr>
              <a:t>Διαιρώ το εξεταζόμενο θέμα σε επιμέρους θεματικούς τομείς τους οποίους αναπτύσσω επιμέρους έναν – έναν.</a:t>
            </a:r>
          </a:p>
          <a:p>
            <a:pPr marL="0" indent="0" algn="just">
              <a:buNone/>
            </a:pPr>
            <a:r>
              <a:rPr lang="el-GR" dirty="0">
                <a:latin typeface="Century" panose="02040604050505020304" pitchFamily="18" charset="0"/>
              </a:rPr>
              <a:t>Άσκηση</a:t>
            </a:r>
            <a:r>
              <a:rPr lang="en-US" dirty="0">
                <a:latin typeface="Century" panose="02040604050505020304" pitchFamily="18" charset="0"/>
              </a:rPr>
              <a:t>.  </a:t>
            </a:r>
            <a:r>
              <a:rPr lang="el-GR" i="1" dirty="0">
                <a:latin typeface="Century" panose="02040604050505020304" pitchFamily="18" charset="0"/>
              </a:rPr>
              <a:t>Κόβουμε την πίτα</a:t>
            </a:r>
            <a:r>
              <a:rPr lang="el-GR" dirty="0">
                <a:latin typeface="Century" panose="02040604050505020304" pitchFamily="18" charset="0"/>
              </a:rPr>
              <a:t> της </a:t>
            </a:r>
            <a:r>
              <a:rPr lang="el-GR" b="1" i="1" dirty="0">
                <a:latin typeface="Century" panose="02040604050505020304" pitchFamily="18" charset="0"/>
              </a:rPr>
              <a:t>κρίσης</a:t>
            </a:r>
            <a:r>
              <a:rPr lang="el-GR" dirty="0">
                <a:latin typeface="Century" panose="02040604050505020304" pitchFamily="18" charset="0"/>
              </a:rPr>
              <a:t> στη ζωή μας.</a:t>
            </a:r>
          </a:p>
          <a:p>
            <a:endParaRPr lang="el-GR" dirty="0"/>
          </a:p>
        </p:txBody>
      </p:sp>
      <p:sp>
        <p:nvSpPr>
          <p:cNvPr id="4" name="Έλλειψη 3"/>
          <p:cNvSpPr/>
          <p:nvPr/>
        </p:nvSpPr>
        <p:spPr>
          <a:xfrm>
            <a:off x="3563888" y="3861048"/>
            <a:ext cx="3960440"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Ευθεία γραμμή σύνδεσης 10"/>
          <p:cNvCxnSpPr>
            <a:stCxn id="4" idx="0"/>
            <a:endCxn id="4" idx="4"/>
          </p:cNvCxnSpPr>
          <p:nvPr/>
        </p:nvCxnSpPr>
        <p:spPr>
          <a:xfrm>
            <a:off x="5544108" y="3861048"/>
            <a:ext cx="0" cy="24482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a:stCxn id="4" idx="2"/>
            <a:endCxn id="4" idx="6"/>
          </p:cNvCxnSpPr>
          <p:nvPr/>
        </p:nvCxnSpPr>
        <p:spPr>
          <a:xfrm>
            <a:off x="3563888" y="5085184"/>
            <a:ext cx="3960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a:stCxn id="4" idx="1"/>
            <a:endCxn id="4" idx="5"/>
          </p:cNvCxnSpPr>
          <p:nvPr/>
        </p:nvCxnSpPr>
        <p:spPr>
          <a:xfrm>
            <a:off x="4143881" y="4219589"/>
            <a:ext cx="2800454" cy="1731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a:stCxn id="4" idx="3"/>
            <a:endCxn id="4" idx="7"/>
          </p:cNvCxnSpPr>
          <p:nvPr/>
        </p:nvCxnSpPr>
        <p:spPr>
          <a:xfrm flipV="1">
            <a:off x="4143881" y="4219589"/>
            <a:ext cx="2800454" cy="1731190"/>
          </a:xfrm>
          <a:prstGeom prst="line">
            <a:avLst/>
          </a:prstGeom>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732226"/>
            <a:ext cx="30051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621" y="4509120"/>
            <a:ext cx="242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816266" y="5121713"/>
            <a:ext cx="2448272" cy="646331"/>
          </a:xfrm>
          <a:prstGeom prst="rect">
            <a:avLst/>
          </a:prstGeom>
          <a:noFill/>
        </p:spPr>
        <p:txBody>
          <a:bodyPr wrap="square" rtlCol="0">
            <a:spAutoFit/>
          </a:bodyPr>
          <a:lstStyle/>
          <a:p>
            <a:r>
              <a:rPr lang="el-GR" dirty="0">
                <a:solidFill>
                  <a:prstClr val="black"/>
                </a:solidFill>
                <a:latin typeface="Arial"/>
              </a:rPr>
              <a:t>Θρησκευτική διάσταση</a:t>
            </a:r>
          </a:p>
        </p:txBody>
      </p:sp>
      <p:sp>
        <p:nvSpPr>
          <p:cNvPr id="25" name="TextBox 24"/>
          <p:cNvSpPr txBox="1"/>
          <p:nvPr/>
        </p:nvSpPr>
        <p:spPr>
          <a:xfrm>
            <a:off x="5892232" y="6237312"/>
            <a:ext cx="2352176" cy="369332"/>
          </a:xfrm>
          <a:prstGeom prst="rect">
            <a:avLst/>
          </a:prstGeom>
          <a:noFill/>
        </p:spPr>
        <p:txBody>
          <a:bodyPr wrap="square" rtlCol="0">
            <a:spAutoFit/>
          </a:bodyPr>
          <a:lstStyle/>
          <a:p>
            <a:r>
              <a:rPr lang="el-GR" dirty="0">
                <a:solidFill>
                  <a:prstClr val="black"/>
                </a:solidFill>
                <a:latin typeface="Arial"/>
              </a:rPr>
              <a:t>Κοινωνική διάσταση</a:t>
            </a:r>
          </a:p>
        </p:txBody>
      </p:sp>
      <p:sp>
        <p:nvSpPr>
          <p:cNvPr id="26" name="TextBox 25"/>
          <p:cNvSpPr txBox="1"/>
          <p:nvPr/>
        </p:nvSpPr>
        <p:spPr>
          <a:xfrm>
            <a:off x="2411760" y="6098812"/>
            <a:ext cx="2304256" cy="646331"/>
          </a:xfrm>
          <a:prstGeom prst="rect">
            <a:avLst/>
          </a:prstGeom>
          <a:noFill/>
        </p:spPr>
        <p:txBody>
          <a:bodyPr wrap="square" rtlCol="0">
            <a:spAutoFit/>
          </a:bodyPr>
          <a:lstStyle/>
          <a:p>
            <a:pPr algn="r"/>
            <a:r>
              <a:rPr lang="el-GR" dirty="0">
                <a:solidFill>
                  <a:prstClr val="black"/>
                </a:solidFill>
                <a:latin typeface="Arial"/>
              </a:rPr>
              <a:t>Ανθρωπιστική διάσταση</a:t>
            </a:r>
          </a:p>
        </p:txBody>
      </p:sp>
      <p:sp>
        <p:nvSpPr>
          <p:cNvPr id="27" name="TextBox 26"/>
          <p:cNvSpPr txBox="1"/>
          <p:nvPr/>
        </p:nvSpPr>
        <p:spPr>
          <a:xfrm>
            <a:off x="2051720" y="5229200"/>
            <a:ext cx="1728192" cy="646331"/>
          </a:xfrm>
          <a:prstGeom prst="rect">
            <a:avLst/>
          </a:prstGeom>
          <a:noFill/>
        </p:spPr>
        <p:txBody>
          <a:bodyPr wrap="square" rtlCol="0">
            <a:spAutoFit/>
          </a:bodyPr>
          <a:lstStyle/>
          <a:p>
            <a:pPr algn="r"/>
            <a:r>
              <a:rPr lang="el-GR" dirty="0">
                <a:solidFill>
                  <a:prstClr val="black"/>
                </a:solidFill>
                <a:latin typeface="Arial"/>
              </a:rPr>
              <a:t>Εκπαιδευτική διάσταση</a:t>
            </a:r>
          </a:p>
        </p:txBody>
      </p:sp>
      <p:sp>
        <p:nvSpPr>
          <p:cNvPr id="28" name="TextBox 27"/>
          <p:cNvSpPr txBox="1"/>
          <p:nvPr/>
        </p:nvSpPr>
        <p:spPr>
          <a:xfrm>
            <a:off x="1902507" y="4433902"/>
            <a:ext cx="1800200" cy="369332"/>
          </a:xfrm>
          <a:prstGeom prst="rect">
            <a:avLst/>
          </a:prstGeom>
          <a:noFill/>
        </p:spPr>
        <p:txBody>
          <a:bodyPr wrap="square" rtlCol="0">
            <a:spAutoFit/>
          </a:bodyPr>
          <a:lstStyle/>
          <a:p>
            <a:r>
              <a:rPr lang="el-GR" dirty="0">
                <a:solidFill>
                  <a:prstClr val="black"/>
                </a:solidFill>
                <a:latin typeface="Arial"/>
              </a:rPr>
              <a:t>Ηθική διάσταση</a:t>
            </a:r>
          </a:p>
        </p:txBody>
      </p:sp>
      <p:sp>
        <p:nvSpPr>
          <p:cNvPr id="29" name="TextBox 28"/>
          <p:cNvSpPr txBox="1"/>
          <p:nvPr/>
        </p:nvSpPr>
        <p:spPr>
          <a:xfrm>
            <a:off x="1893979" y="3791241"/>
            <a:ext cx="2880320" cy="369332"/>
          </a:xfrm>
          <a:prstGeom prst="rect">
            <a:avLst/>
          </a:prstGeom>
          <a:noFill/>
        </p:spPr>
        <p:txBody>
          <a:bodyPr wrap="square" rtlCol="0">
            <a:spAutoFit/>
          </a:bodyPr>
          <a:lstStyle/>
          <a:p>
            <a:pPr algn="r"/>
            <a:r>
              <a:rPr lang="el-GR" dirty="0">
                <a:solidFill>
                  <a:prstClr val="black"/>
                </a:solidFill>
                <a:latin typeface="Arial"/>
              </a:rPr>
              <a:t>Κλιματική διάσταση.</a:t>
            </a:r>
          </a:p>
        </p:txBody>
      </p:sp>
    </p:spTree>
    <p:extLst>
      <p:ext uri="{BB962C8B-B14F-4D97-AF65-F5344CB8AC3E}">
        <p14:creationId xmlns:p14="http://schemas.microsoft.com/office/powerpoint/2010/main" val="83185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Τεχνική </a:t>
            </a:r>
            <a:r>
              <a:rPr lang="en-US" sz="3600" b="1" dirty="0" err="1"/>
              <a:t>Cort</a:t>
            </a:r>
            <a:r>
              <a:rPr lang="en-US" sz="3600" b="1" dirty="0"/>
              <a:t> </a:t>
            </a:r>
            <a:r>
              <a:rPr lang="el-GR" sz="3600" b="1" dirty="0"/>
              <a:t>του </a:t>
            </a:r>
            <a:r>
              <a:rPr lang="en-US" sz="3600" b="1" dirty="0"/>
              <a:t>De Bono </a:t>
            </a:r>
            <a:r>
              <a:rPr lang="el-GR" sz="3600" b="1" dirty="0"/>
              <a:t>για την καλλιέργεια της πλάγιας σκέψης</a:t>
            </a:r>
          </a:p>
        </p:txBody>
      </p:sp>
      <p:sp>
        <p:nvSpPr>
          <p:cNvPr id="3" name="Θέση περιεχομένου 2"/>
          <p:cNvSpPr>
            <a:spLocks noGrp="1"/>
          </p:cNvSpPr>
          <p:nvPr>
            <p:ph idx="1"/>
          </p:nvPr>
        </p:nvSpPr>
        <p:spPr/>
        <p:txBody>
          <a:bodyPr/>
          <a:lstStyle/>
          <a:p>
            <a:pPr algn="just"/>
            <a:r>
              <a:rPr lang="el-GR" sz="2800" b="1" dirty="0"/>
              <a:t>Τεχνική </a:t>
            </a:r>
            <a:r>
              <a:rPr lang="en-US" sz="2800" b="1" dirty="0"/>
              <a:t>PMI: (Plus, Minor, Interesting)</a:t>
            </a:r>
          </a:p>
          <a:p>
            <a:pPr marL="0" indent="0">
              <a:buNone/>
            </a:pPr>
            <a:r>
              <a:rPr lang="el-GR" sz="2800" dirty="0"/>
              <a:t>Εξετάζουμε τις θετικές, αρνητικές και ενδιαφέρουσες πλευρές μιας ιδέας. </a:t>
            </a:r>
            <a:endParaRPr lang="en-US" sz="2800" dirty="0"/>
          </a:p>
          <a:p>
            <a:pPr marL="0" indent="0" algn="just">
              <a:buNone/>
            </a:pPr>
            <a:r>
              <a:rPr lang="el-GR" sz="2800" dirty="0"/>
              <a:t>Άσκηση</a:t>
            </a:r>
            <a:r>
              <a:rPr lang="en-US" sz="2800" dirty="0"/>
              <a:t>: </a:t>
            </a:r>
            <a:r>
              <a:rPr lang="el-GR" sz="2800" dirty="0"/>
              <a:t>Προετοιμάζω μια σύντομη ομιλία με βάση την παραπάνω τεχνική για το θέμα</a:t>
            </a:r>
            <a:r>
              <a:rPr lang="en-US" sz="2800" dirty="0"/>
              <a:t>: </a:t>
            </a:r>
            <a:r>
              <a:rPr lang="el-GR" sz="2800" i="1" dirty="0"/>
              <a:t>Τα καθίσματα πρέπει να αφαιρεθούν από τα λεωφορεία</a:t>
            </a:r>
            <a:r>
              <a:rPr lang="el-GR" sz="2800" dirty="0"/>
              <a:t>.</a:t>
            </a:r>
            <a:endParaRPr lang="en-US" sz="2800" dirty="0"/>
          </a:p>
          <a:p>
            <a:endParaRPr lang="el-GR" dirty="0"/>
          </a:p>
        </p:txBody>
      </p:sp>
      <p:pic>
        <p:nvPicPr>
          <p:cNvPr id="4" name="Picture 2" descr="C:\Users\fotini\Desktop\Bu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293096"/>
            <a:ext cx="362841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377915"/>
            <a:ext cx="4303713"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750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dirty="0"/>
              <a:t>Αντίστροφος </a:t>
            </a:r>
            <a:r>
              <a:rPr lang="el-GR" sz="4800" dirty="0" err="1"/>
              <a:t>ιδεοκαταιγισμός</a:t>
            </a:r>
            <a:endParaRPr lang="el-GR" dirty="0"/>
          </a:p>
        </p:txBody>
      </p:sp>
      <p:sp>
        <p:nvSpPr>
          <p:cNvPr id="3" name="Θέση περιεχομένου 2"/>
          <p:cNvSpPr>
            <a:spLocks noGrp="1"/>
          </p:cNvSpPr>
          <p:nvPr>
            <p:ph idx="1"/>
          </p:nvPr>
        </p:nvSpPr>
        <p:spPr/>
        <p:txBody>
          <a:bodyPr>
            <a:normAutofit fontScale="85000" lnSpcReduction="20000"/>
          </a:bodyPr>
          <a:lstStyle/>
          <a:p>
            <a:pPr algn="just"/>
            <a:r>
              <a:rPr lang="el-GR" dirty="0">
                <a:latin typeface="Arial" panose="020B0604020202020204" pitchFamily="34" charset="0"/>
                <a:cs typeface="Arial" panose="020B0604020202020204" pitchFamily="34" charset="0"/>
              </a:rPr>
              <a:t>Αντιμετωπίζω ένα πρόβλημα. Διατυπώνω αντίστροφα το πρόβλημα και βρίσκω ιδέες σχετικά με την επίλυση του αντίστροφου προβλήματος. Έτσι, μπορώ να οδηγηθώ στην επίλυση του αρχικού προβλήματος.</a:t>
            </a:r>
          </a:p>
          <a:p>
            <a:pPr algn="just"/>
            <a:r>
              <a:rPr lang="el-GR" dirty="0">
                <a:latin typeface="Arial" panose="020B0604020202020204" pitchFamily="34" charset="0"/>
                <a:cs typeface="Arial" panose="020B0604020202020204" pitchFamily="34" charset="0"/>
              </a:rPr>
              <a:t>Παράδειγμα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Είμαι διευθυντής μιας εφημερίδας και αντιμετωπίζω πρόβλημα λόγω του περιορισμού των πωλήσεων. Αντί να θέσω το ερώτημα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Τι πρέπει να κάνω για να αυξήσω το ενδιαφέρον των αναγνωστών</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θέτω</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το αντίστροφο ερώτημα</a:t>
            </a:r>
            <a:r>
              <a:rPr lang="en-US" dirty="0">
                <a:latin typeface="Arial" panose="020B0604020202020204" pitchFamily="34" charset="0"/>
                <a:cs typeface="Arial" panose="020B0604020202020204" pitchFamily="34" charset="0"/>
              </a:rPr>
              <a:t>: </a:t>
            </a:r>
            <a:r>
              <a:rPr lang="el-GR" i="1" dirty="0">
                <a:latin typeface="Arial" panose="020B0604020202020204" pitchFamily="34" charset="0"/>
                <a:cs typeface="Arial" panose="020B0604020202020204" pitchFamily="34" charset="0"/>
              </a:rPr>
              <a:t>Τι πρέπει να κάνω για να μειώσω το ενδιαφέρον των αναγνωστών</a:t>
            </a:r>
            <a:r>
              <a:rPr lang="en-US" i="1" dirty="0">
                <a:latin typeface="Arial" panose="020B0604020202020204" pitchFamily="34" charset="0"/>
                <a:cs typeface="Arial" panose="020B0604020202020204" pitchFamily="34" charset="0"/>
              </a:rPr>
              <a:t>;</a:t>
            </a:r>
            <a:endParaRPr lang="el-GR" i="1"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08135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6 σκεπτόμενα καπέλα του </a:t>
            </a:r>
            <a:br>
              <a:rPr lang="en-US" dirty="0"/>
            </a:br>
            <a:r>
              <a:rPr lang="en-US" dirty="0"/>
              <a:t>De Bono</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Τα 6 σκεπτόμενα καπέλα</a:t>
            </a:r>
            <a:br>
              <a:rPr lang="el-GR" b="1" dirty="0"/>
            </a:br>
            <a:r>
              <a:rPr lang="el-GR" u="sng" dirty="0"/>
              <a:t>Ως εκπαιδευτική τεχνική βοηθά</a:t>
            </a:r>
            <a:r>
              <a:rPr lang="en-US" u="sng" dirty="0"/>
              <a:t>:</a:t>
            </a:r>
            <a:br>
              <a:rPr lang="el-GR" u="sng" dirty="0"/>
            </a:br>
            <a:r>
              <a:rPr lang="el-GR" dirty="0"/>
              <a:t>Στην καλλιέργεια της </a:t>
            </a:r>
            <a:r>
              <a:rPr lang="el-GR" dirty="0" err="1"/>
              <a:t>ενσυναίσθησης</a:t>
            </a:r>
            <a:r>
              <a:rPr lang="el-GR" dirty="0"/>
              <a:t> </a:t>
            </a:r>
            <a:br>
              <a:rPr lang="el-GR" dirty="0"/>
            </a:br>
            <a:r>
              <a:rPr lang="el-GR" dirty="0"/>
              <a:t>Στη σφαιρική κατανόηση προσωπικών, κοινωνικών, πολιτικών θεμάτων </a:t>
            </a:r>
            <a:br>
              <a:rPr lang="el-GR" dirty="0"/>
            </a:br>
            <a:r>
              <a:rPr lang="el-GR" dirty="0"/>
              <a:t>Στην ανάπτυξη της παράλληλης σκέψης και δράσης</a:t>
            </a:r>
            <a:br>
              <a:rPr lang="el-GR" dirty="0"/>
            </a:br>
            <a:r>
              <a:rPr lang="el-GR" dirty="0"/>
              <a:t>Στην ενδυνάμωση της συλλογιστικής σκέψης κάθε φορά που εμπλεκόμαστε σε μια αντιλογία ή διαμορφώνουμε ένα λόγο πειθούς.</a:t>
            </a:r>
          </a:p>
        </p:txBody>
      </p:sp>
    </p:spTree>
    <p:extLst>
      <p:ext uri="{BB962C8B-B14F-4D97-AF65-F5344CB8AC3E}">
        <p14:creationId xmlns:p14="http://schemas.microsoft.com/office/powerpoint/2010/main" val="2823235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06489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88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Προτρεπτικός Λόγος</a:t>
            </a:r>
          </a:p>
        </p:txBody>
      </p:sp>
      <p:sp>
        <p:nvSpPr>
          <p:cNvPr id="3" name="Θέση περιεχομένου 2"/>
          <p:cNvSpPr>
            <a:spLocks noGrp="1"/>
          </p:cNvSpPr>
          <p:nvPr>
            <p:ph idx="1"/>
          </p:nvPr>
        </p:nvSpPr>
        <p:spPr/>
        <p:txBody>
          <a:bodyPr/>
          <a:lstStyle/>
          <a:p>
            <a:r>
              <a:rPr lang="el-GR" dirty="0"/>
              <a:t>Επιδιώκει να πείσει.</a:t>
            </a:r>
          </a:p>
          <a:p>
            <a:r>
              <a:rPr lang="el-GR" dirty="0"/>
              <a:t>Τάσσομαι υπέρ ή κατά ενός θέματος και επιδιώκω να πείσω το ακροατήριο για τη θέση μου</a:t>
            </a:r>
          </a:p>
          <a:p>
            <a:pPr marL="0" indent="0">
              <a:buNone/>
            </a:pPr>
            <a:endParaRPr lang="el-GR" dirty="0"/>
          </a:p>
        </p:txBody>
      </p:sp>
    </p:spTree>
    <p:extLst>
      <p:ext uri="{BB962C8B-B14F-4D97-AF65-F5344CB8AC3E}">
        <p14:creationId xmlns:p14="http://schemas.microsoft.com/office/powerpoint/2010/main" val="1023276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Προτρεπτικός Λόγος</a:t>
            </a:r>
          </a:p>
        </p:txBody>
      </p:sp>
      <p:sp>
        <p:nvSpPr>
          <p:cNvPr id="3" name="Θέση περιεχομένου 2"/>
          <p:cNvSpPr>
            <a:spLocks noGrp="1"/>
          </p:cNvSpPr>
          <p:nvPr>
            <p:ph idx="1"/>
          </p:nvPr>
        </p:nvSpPr>
        <p:spPr/>
        <p:txBody>
          <a:bodyPr>
            <a:normAutofit fontScale="77500" lnSpcReduction="20000"/>
          </a:bodyPr>
          <a:lstStyle/>
          <a:p>
            <a:r>
              <a:rPr lang="el-GR" altLang="el-GR" b="1" u="sng" dirty="0"/>
              <a:t>ΠΕΡΙΕΧΟΜΕΝΟ</a:t>
            </a:r>
            <a:r>
              <a:rPr lang="el-GR" altLang="el-GR" dirty="0"/>
              <a:t> </a:t>
            </a:r>
            <a:r>
              <a:rPr lang="el-GR" altLang="el-GR" b="1" dirty="0"/>
              <a:t>(1-20 βαθμοί):</a:t>
            </a:r>
            <a:r>
              <a:rPr lang="el-GR" altLang="el-GR" dirty="0"/>
              <a:t> </a:t>
            </a:r>
          </a:p>
          <a:p>
            <a:r>
              <a:rPr lang="el-GR" altLang="el-GR" b="1" dirty="0"/>
              <a:t>οριοθετώ</a:t>
            </a:r>
            <a:r>
              <a:rPr lang="el-GR" altLang="el-GR" dirty="0"/>
              <a:t> το θέμα, </a:t>
            </a:r>
          </a:p>
          <a:p>
            <a:r>
              <a:rPr lang="el-GR" altLang="el-GR" dirty="0"/>
              <a:t>παρουσιάζω τις σημαντικότερες </a:t>
            </a:r>
            <a:r>
              <a:rPr lang="el-GR" altLang="el-GR" b="1" dirty="0"/>
              <a:t>πτυχές</a:t>
            </a:r>
            <a:r>
              <a:rPr lang="el-GR" altLang="el-GR" dirty="0"/>
              <a:t> </a:t>
            </a:r>
          </a:p>
          <a:p>
            <a:r>
              <a:rPr lang="el-GR" altLang="el-GR" dirty="0"/>
              <a:t>Δίνω επιχειρήματα συναφή με το θέμα, με λογική συγκρότηση και  επαρκή τεκμηρίωση.  </a:t>
            </a:r>
          </a:p>
          <a:p>
            <a:r>
              <a:rPr lang="el-GR" altLang="el-GR" b="1" u="sng" dirty="0"/>
              <a:t>ΔΟΜΗ</a:t>
            </a:r>
            <a:r>
              <a:rPr lang="el-GR" altLang="el-GR" b="1" dirty="0"/>
              <a:t> (1-10 βαθμοί):</a:t>
            </a:r>
            <a:r>
              <a:rPr lang="el-GR" altLang="el-GR" dirty="0"/>
              <a:t> </a:t>
            </a:r>
          </a:p>
          <a:p>
            <a:r>
              <a:rPr lang="el-GR" altLang="el-GR" dirty="0"/>
              <a:t>Ενδιαφέρουσα αρχή και τέλος.</a:t>
            </a:r>
          </a:p>
          <a:p>
            <a:r>
              <a:rPr lang="el-GR" altLang="el-GR" dirty="0"/>
              <a:t> Αναπτύσσει τα κύρια σημεία του με </a:t>
            </a:r>
            <a:r>
              <a:rPr lang="el-GR" altLang="el-GR" b="1" dirty="0"/>
              <a:t>συνοχή</a:t>
            </a:r>
            <a:r>
              <a:rPr lang="el-GR" altLang="el-GR" dirty="0"/>
              <a:t> και </a:t>
            </a:r>
            <a:r>
              <a:rPr lang="el-GR" altLang="el-GR" b="1" dirty="0"/>
              <a:t>αλληλουχία</a:t>
            </a:r>
            <a:r>
              <a:rPr lang="el-GR" altLang="el-GR" dirty="0"/>
              <a:t>. </a:t>
            </a:r>
          </a:p>
          <a:p>
            <a:r>
              <a:rPr lang="el-GR" altLang="el-GR" dirty="0"/>
              <a:t>Αρχικά, παρουσιάζεται η θέση τού ομιλητή. </a:t>
            </a:r>
          </a:p>
          <a:p>
            <a:r>
              <a:rPr lang="el-GR" altLang="el-GR" dirty="0"/>
              <a:t>Στο κυρίως μέρος αναπτύσσονται τα επιχειρήματα.</a:t>
            </a:r>
          </a:p>
          <a:p>
            <a:r>
              <a:rPr lang="el-GR" altLang="el-GR" dirty="0"/>
              <a:t> Στο τέλος γίνεται </a:t>
            </a:r>
            <a:r>
              <a:rPr lang="el-GR" altLang="el-GR" b="1" dirty="0"/>
              <a:t>υπενθύμιση</a:t>
            </a:r>
            <a:r>
              <a:rPr lang="el-GR" altLang="el-GR" dirty="0"/>
              <a:t> των σημαντικότερων σημείων τού λόγου, με τέτοιο τρόπο που να καταλήγει στην αποδοχή ή απόρριψη της θέσης.  </a:t>
            </a:r>
          </a:p>
          <a:p>
            <a:endParaRPr lang="el-GR" dirty="0"/>
          </a:p>
        </p:txBody>
      </p:sp>
    </p:spTree>
    <p:extLst>
      <p:ext uri="{BB962C8B-B14F-4D97-AF65-F5344CB8AC3E}">
        <p14:creationId xmlns:p14="http://schemas.microsoft.com/office/powerpoint/2010/main" val="89004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Προτρεπτικός Λόγος</a:t>
            </a:r>
          </a:p>
        </p:txBody>
      </p:sp>
      <p:sp>
        <p:nvSpPr>
          <p:cNvPr id="3" name="Θέση περιεχομένου 2"/>
          <p:cNvSpPr>
            <a:spLocks noGrp="1"/>
          </p:cNvSpPr>
          <p:nvPr>
            <p:ph idx="1"/>
          </p:nvPr>
        </p:nvSpPr>
        <p:spPr/>
        <p:txBody>
          <a:bodyPr>
            <a:normAutofit fontScale="85000" lnSpcReduction="20000"/>
          </a:bodyPr>
          <a:lstStyle/>
          <a:p>
            <a:r>
              <a:rPr lang="el-GR" altLang="el-GR" b="1" u="sng" dirty="0"/>
              <a:t>ΥΦΟΣ – ΕΚΦΟΡΑ</a:t>
            </a:r>
            <a:r>
              <a:rPr lang="el-GR" altLang="el-GR" b="1" dirty="0"/>
              <a:t> (1-10 βαθμοί):</a:t>
            </a:r>
            <a:r>
              <a:rPr lang="el-GR" altLang="el-GR" dirty="0"/>
              <a:t> Ιδιαίτερη σημασία δίνεται στην επιλογή τού κατάλληλου </a:t>
            </a:r>
            <a:r>
              <a:rPr lang="el-GR" altLang="el-GR" b="1" dirty="0"/>
              <a:t>λεξιλογίου</a:t>
            </a:r>
            <a:r>
              <a:rPr lang="el-GR" altLang="el-GR" dirty="0"/>
              <a:t>. Ο λόγος οφείλει να είναι </a:t>
            </a:r>
            <a:r>
              <a:rPr lang="el-GR" altLang="el-GR" b="1" dirty="0"/>
              <a:t>ζωντανός</a:t>
            </a:r>
            <a:r>
              <a:rPr lang="el-GR" altLang="el-GR" dirty="0"/>
              <a:t> και </a:t>
            </a:r>
            <a:r>
              <a:rPr lang="el-GR" altLang="el-GR" b="1" dirty="0"/>
              <a:t>άμεσος</a:t>
            </a:r>
            <a:r>
              <a:rPr lang="el-GR" altLang="el-GR" dirty="0"/>
              <a:t> (π.χ. με τη χρήση προσφωνήσεων, προτροπών, ρητορικών  ερωτήσεων και σχημάτων, επαναλήψεις λέξεων). Επιπλέον, οι κριτές θα εκτιμήσουν την ένταση της φωνής των ομιλητών, την καθαρή άρθρωση, την κίνησή τους στον χώρο, τις χειρονομίες, την επαφή τους με το κοινό και το πώς εκμεταλλεύονται τα στοιχεία αυτά για να αποδώσουν καλύτερα το περιεχόμενο τού λόγου τους. </a:t>
            </a:r>
          </a:p>
          <a:p>
            <a:endParaRPr lang="el-GR" dirty="0"/>
          </a:p>
        </p:txBody>
      </p:sp>
    </p:spTree>
    <p:extLst>
      <p:ext uri="{BB962C8B-B14F-4D97-AF65-F5344CB8AC3E}">
        <p14:creationId xmlns:p14="http://schemas.microsoft.com/office/powerpoint/2010/main" val="85528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ρητορική</a:t>
            </a:r>
            <a:r>
              <a:rPr lang="en-US" dirty="0"/>
              <a:t>;</a:t>
            </a:r>
            <a:endParaRPr lang="el-GR" dirty="0"/>
          </a:p>
        </p:txBody>
      </p:sp>
      <p:graphicFrame>
        <p:nvGraphicFramePr>
          <p:cNvPr id="4" name="Θέση περιεχομένου 7"/>
          <p:cNvGraphicFramePr>
            <a:graphicFrameLocks noGrp="1"/>
          </p:cNvGraphicFramePr>
          <p:nvPr>
            <p:ph idx="1"/>
            <p:extLst>
              <p:ext uri="{D42A27DB-BD31-4B8C-83A1-F6EECF244321}">
                <p14:modId xmlns:p14="http://schemas.microsoft.com/office/powerpoint/2010/main" val="3047660880"/>
              </p:ext>
            </p:extLst>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031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9552" y="692696"/>
            <a:ext cx="7920879"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79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t>
            </a:r>
            <a:r>
              <a:rPr lang="el-GR" dirty="0"/>
              <a:t>ι είναι ρητορική</a:t>
            </a:r>
            <a:r>
              <a:rPr lang="en-US" dirty="0"/>
              <a:t>;</a:t>
            </a:r>
            <a:endParaRPr lang="el-GR" dirty="0"/>
          </a:p>
        </p:txBody>
      </p:sp>
      <p:sp>
        <p:nvSpPr>
          <p:cNvPr id="3" name="Θέση περιεχομένου 2"/>
          <p:cNvSpPr>
            <a:spLocks noGrp="1"/>
          </p:cNvSpPr>
          <p:nvPr>
            <p:ph idx="1"/>
          </p:nvPr>
        </p:nvSpPr>
        <p:spPr/>
        <p:txBody>
          <a:bodyPr/>
          <a:lstStyle/>
          <a:p>
            <a:r>
              <a:rPr lang="en-US" b="1" dirty="0"/>
              <a:t>T</a:t>
            </a:r>
            <a:r>
              <a:rPr lang="el-GR" b="1" dirty="0"/>
              <a:t>ι λέγεται / γράφεται</a:t>
            </a:r>
            <a:r>
              <a:rPr lang="en-US" b="1" dirty="0"/>
              <a:t>; </a:t>
            </a:r>
            <a:r>
              <a:rPr lang="el-GR" b="1" dirty="0"/>
              <a:t>(το μήνυμα)</a:t>
            </a:r>
          </a:p>
          <a:p>
            <a:r>
              <a:rPr lang="el-GR" b="1" dirty="0"/>
              <a:t>Ποιος το λέει / γράφει</a:t>
            </a:r>
            <a:r>
              <a:rPr lang="en-US" b="1" dirty="0"/>
              <a:t>; </a:t>
            </a:r>
            <a:r>
              <a:rPr lang="el-GR" b="1" dirty="0"/>
              <a:t>(ο ομιλητής)</a:t>
            </a:r>
          </a:p>
          <a:p>
            <a:r>
              <a:rPr lang="el-GR" b="1" dirty="0"/>
              <a:t>Ποιος το ακούει / διαβάζει</a:t>
            </a:r>
            <a:r>
              <a:rPr lang="en-US" b="1" dirty="0"/>
              <a:t>; </a:t>
            </a:r>
            <a:endParaRPr lang="el-GR" b="1" dirty="0"/>
          </a:p>
          <a:p>
            <a:pPr marL="0" indent="0">
              <a:buNone/>
            </a:pPr>
            <a:r>
              <a:rPr lang="el-GR" b="1" dirty="0"/>
              <a:t>   (το ακροατήριο / αναγνώστες)</a:t>
            </a:r>
          </a:p>
          <a:p>
            <a:r>
              <a:rPr lang="el-GR" b="1" dirty="0"/>
              <a:t>Πού, πότε λέγεται / γράφεται</a:t>
            </a:r>
            <a:r>
              <a:rPr lang="en-US" b="1" dirty="0"/>
              <a:t>;</a:t>
            </a:r>
            <a:endParaRPr lang="el-GR" b="1" dirty="0"/>
          </a:p>
          <a:p>
            <a:pPr marL="0" indent="0">
              <a:buNone/>
            </a:pPr>
            <a:r>
              <a:rPr lang="el-GR" b="1" dirty="0"/>
              <a:t>  </a:t>
            </a:r>
            <a:r>
              <a:rPr lang="en-US" b="1" dirty="0"/>
              <a:t> </a:t>
            </a:r>
            <a:r>
              <a:rPr lang="el-GR" b="1" dirty="0"/>
              <a:t>(το περικείμενο – </a:t>
            </a:r>
            <a:r>
              <a:rPr lang="en-US" b="1" dirty="0"/>
              <a:t>context)</a:t>
            </a:r>
          </a:p>
          <a:p>
            <a:r>
              <a:rPr lang="el-GR" b="1" dirty="0"/>
              <a:t>Γιατί λέγεται</a:t>
            </a:r>
            <a:r>
              <a:rPr lang="en-US" b="1" dirty="0"/>
              <a:t>; </a:t>
            </a:r>
            <a:r>
              <a:rPr lang="el-GR" b="1" dirty="0"/>
              <a:t>(σκοπός)</a:t>
            </a:r>
          </a:p>
          <a:p>
            <a:r>
              <a:rPr lang="el-GR" b="1" dirty="0"/>
              <a:t>Πώς λέγεται</a:t>
            </a:r>
            <a:r>
              <a:rPr lang="en-US" b="1" dirty="0"/>
              <a:t>; (</a:t>
            </a:r>
            <a:r>
              <a:rPr lang="el-GR" b="1" dirty="0"/>
              <a:t>τόνος, ύφος)</a:t>
            </a:r>
          </a:p>
          <a:p>
            <a:endParaRPr lang="el-GR" dirty="0"/>
          </a:p>
        </p:txBody>
      </p:sp>
    </p:spTree>
    <p:extLst>
      <p:ext uri="{BB962C8B-B14F-4D97-AF65-F5344CB8AC3E}">
        <p14:creationId xmlns:p14="http://schemas.microsoft.com/office/powerpoint/2010/main" val="4320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ρητορικό (ά) τρίγωνο (α)</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4301" y="1646238"/>
            <a:ext cx="667539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684338"/>
            <a:ext cx="7231063"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281" y="2492896"/>
            <a:ext cx="337185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6093296"/>
            <a:ext cx="2736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5507890"/>
            <a:ext cx="13589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2348880"/>
            <a:ext cx="14636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2224608"/>
            <a:ext cx="13477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1751096"/>
            <a:ext cx="19939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2262" y="5394846"/>
            <a:ext cx="18161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5675" y="5179695"/>
            <a:ext cx="13779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9452" y="4639500"/>
            <a:ext cx="14938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924" y="4694364"/>
            <a:ext cx="1133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8763" y="2102023"/>
            <a:ext cx="1006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69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a:t>
            </a:r>
            <a:r>
              <a:rPr lang="el-GR" dirty="0" err="1"/>
              <a:t>ξία</a:t>
            </a:r>
            <a:r>
              <a:rPr lang="el-GR" dirty="0"/>
              <a:t> ρητορικής παιδαγωγικής</a:t>
            </a:r>
          </a:p>
        </p:txBody>
      </p:sp>
      <p:sp>
        <p:nvSpPr>
          <p:cNvPr id="3" name="Θέση περιεχομένου 2"/>
          <p:cNvSpPr>
            <a:spLocks noGrp="1"/>
          </p:cNvSpPr>
          <p:nvPr>
            <p:ph idx="1"/>
          </p:nvPr>
        </p:nvSpPr>
        <p:spPr/>
        <p:txBody>
          <a:bodyPr>
            <a:normAutofit fontScale="92500" lnSpcReduction="20000"/>
          </a:bodyPr>
          <a:lstStyle/>
          <a:p>
            <a:r>
              <a:rPr lang="el-GR" b="1" dirty="0"/>
              <a:t>ΜΥΘΟΣ</a:t>
            </a:r>
            <a:r>
              <a:rPr lang="en-US" b="1" dirty="0"/>
              <a:t>: </a:t>
            </a:r>
            <a:r>
              <a:rPr lang="en-US" dirty="0"/>
              <a:t>H </a:t>
            </a:r>
            <a:r>
              <a:rPr lang="el-GR" dirty="0"/>
              <a:t>ικανότητα αποτελεσματικής ομιλίας και γραφής αποτελεί έμφυτο ταλέντο.</a:t>
            </a:r>
          </a:p>
          <a:p>
            <a:r>
              <a:rPr lang="el-GR" b="1" dirty="0"/>
              <a:t>ΑΛΗΘΕΙΑ</a:t>
            </a:r>
            <a:r>
              <a:rPr lang="en-US" b="1" dirty="0"/>
              <a:t>: </a:t>
            </a:r>
            <a:endParaRPr lang="el-GR" b="1" dirty="0"/>
          </a:p>
          <a:p>
            <a:r>
              <a:rPr lang="en-US" dirty="0"/>
              <a:t>E</a:t>
            </a:r>
            <a:r>
              <a:rPr lang="el-GR" dirty="0" err="1"/>
              <a:t>ίναι</a:t>
            </a:r>
            <a:r>
              <a:rPr lang="el-GR" dirty="0"/>
              <a:t> αποτέλεσμα της εφαρμογής της θεωρίας στην πράξη. </a:t>
            </a:r>
          </a:p>
          <a:p>
            <a:r>
              <a:rPr lang="el-GR" dirty="0"/>
              <a:t>Είναι αποτέλεσμα επαναλαμβανόμενης πρακτικής. </a:t>
            </a:r>
          </a:p>
          <a:p>
            <a:r>
              <a:rPr lang="el-GR" b="1" dirty="0"/>
              <a:t>Η άσκηση οδηγεί στην ανάπτυξη των επικοινωνιακών ικανοτήτων μέσα σε ένα συγκεκριμένο </a:t>
            </a:r>
            <a:r>
              <a:rPr lang="el-GR" b="1" dirty="0" err="1"/>
              <a:t>κοινωνικοπολιτιστικό</a:t>
            </a:r>
            <a:r>
              <a:rPr lang="el-GR" b="1" dirty="0"/>
              <a:t> πλαίσιο.</a:t>
            </a:r>
          </a:p>
          <a:p>
            <a:endParaRPr lang="el-GR" dirty="0"/>
          </a:p>
        </p:txBody>
      </p:sp>
    </p:spTree>
    <p:extLst>
      <p:ext uri="{BB962C8B-B14F-4D97-AF65-F5344CB8AC3E}">
        <p14:creationId xmlns:p14="http://schemas.microsoft.com/office/powerpoint/2010/main" val="281678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επιπλέον…</a:t>
            </a:r>
          </a:p>
        </p:txBody>
      </p:sp>
      <p:sp>
        <p:nvSpPr>
          <p:cNvPr id="3" name="Θέση περιεχομένου 2"/>
          <p:cNvSpPr>
            <a:spLocks noGrp="1"/>
          </p:cNvSpPr>
          <p:nvPr>
            <p:ph idx="1"/>
          </p:nvPr>
        </p:nvSpPr>
        <p:spPr/>
        <p:txBody>
          <a:bodyPr>
            <a:normAutofit fontScale="92500" lnSpcReduction="10000"/>
          </a:bodyPr>
          <a:lstStyle/>
          <a:p>
            <a:r>
              <a:rPr lang="el-GR" dirty="0"/>
              <a:t>Η ρητορική τέχνη βελτιώνει τη δυνατότητα επικοινωνίας με τους άλλους μέσα από την ενεργητική ακρόαση και την ανάπτυξη διαλογικών συνηθειών.</a:t>
            </a:r>
          </a:p>
          <a:p>
            <a:r>
              <a:rPr lang="el-GR" dirty="0"/>
              <a:t>Αποτελεί άσκηση των μαθητών σε δημοκρατικές συνήθειες.</a:t>
            </a:r>
          </a:p>
          <a:p>
            <a:r>
              <a:rPr lang="el-GR" dirty="0"/>
              <a:t>Ενδυναμώνει τη σκέψη, την κριτική και τη δημιουργική ικανότητα των μαθητών χάρη στην ανεύρεση και παραγωγή επιχειρημάτων, αντεπιχειρημάτων, ανασκευών. </a:t>
            </a:r>
          </a:p>
          <a:p>
            <a:endParaRPr lang="el-GR" dirty="0"/>
          </a:p>
        </p:txBody>
      </p:sp>
    </p:spTree>
    <p:extLst>
      <p:ext uri="{BB962C8B-B14F-4D97-AF65-F5344CB8AC3E}">
        <p14:creationId xmlns:p14="http://schemas.microsoft.com/office/powerpoint/2010/main" val="279969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Και ακόμα…</a:t>
            </a:r>
          </a:p>
        </p:txBody>
      </p:sp>
      <p:sp>
        <p:nvSpPr>
          <p:cNvPr id="3" name="Θέση περιεχομένου 2"/>
          <p:cNvSpPr>
            <a:spLocks noGrp="1"/>
          </p:cNvSpPr>
          <p:nvPr>
            <p:ph idx="1"/>
          </p:nvPr>
        </p:nvSpPr>
        <p:spPr/>
        <p:txBody>
          <a:bodyPr>
            <a:normAutofit fontScale="92500" lnSpcReduction="10000"/>
          </a:bodyPr>
          <a:lstStyle/>
          <a:p>
            <a:r>
              <a:rPr lang="el-GR" dirty="0"/>
              <a:t>ο μαθητής βρίσκεται στο επίκεντρο της μαθησιακής διαδικασίας</a:t>
            </a:r>
          </a:p>
          <a:p>
            <a:r>
              <a:rPr lang="el-GR" dirty="0"/>
              <a:t>η βελτίωση επέρχεται χάρη στην αλληλεπίδραση με την ομάδα των συνομηλίκων </a:t>
            </a:r>
          </a:p>
          <a:p>
            <a:r>
              <a:rPr lang="el-GR" dirty="0"/>
              <a:t>ο δάσκαλος αναλαμβάνει το ρόλο του μέντορα</a:t>
            </a:r>
            <a:r>
              <a:rPr lang="en-US" dirty="0"/>
              <a:t> (</a:t>
            </a:r>
            <a:r>
              <a:rPr lang="el-GR" dirty="0"/>
              <a:t>συμβουλεύει, καθοδηγεί, εμψυχώνει, εμπνέει)</a:t>
            </a:r>
          </a:p>
          <a:p>
            <a:r>
              <a:rPr lang="el-GR" dirty="0"/>
              <a:t>Η </a:t>
            </a:r>
            <a:r>
              <a:rPr lang="el-GR" dirty="0" err="1"/>
              <a:t>αυτοαξιολόγηση</a:t>
            </a:r>
            <a:r>
              <a:rPr lang="el-GR" dirty="0"/>
              <a:t> και η </a:t>
            </a:r>
            <a:r>
              <a:rPr lang="el-GR" dirty="0" err="1"/>
              <a:t>ετεροαξιολόγηση</a:t>
            </a:r>
            <a:r>
              <a:rPr lang="el-GR" dirty="0"/>
              <a:t> παίζουν καθοριστικό ρόλο για τη βελτίωση της παραγωγής λόγου</a:t>
            </a:r>
          </a:p>
          <a:p>
            <a:endParaRPr lang="el-GR" dirty="0"/>
          </a:p>
        </p:txBody>
      </p:sp>
    </p:spTree>
    <p:extLst>
      <p:ext uri="{BB962C8B-B14F-4D97-AF65-F5344CB8AC3E}">
        <p14:creationId xmlns:p14="http://schemas.microsoft.com/office/powerpoint/2010/main" val="188008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136903" cy="45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476672"/>
            <a:ext cx="6264696" cy="461665"/>
          </a:xfrm>
          <a:prstGeom prst="rect">
            <a:avLst/>
          </a:prstGeom>
          <a:noFill/>
        </p:spPr>
        <p:txBody>
          <a:bodyPr wrap="square" rtlCol="0">
            <a:spAutoFit/>
          </a:bodyPr>
          <a:lstStyle/>
          <a:p>
            <a:pPr algn="ctr"/>
            <a:r>
              <a:rPr lang="el-GR" sz="2400" b="1"/>
              <a:t>1. ΔΙΑΒΑΖΟΝΤΑΣ </a:t>
            </a:r>
            <a:r>
              <a:rPr lang="el-GR" sz="2400" b="1" dirty="0"/>
              <a:t>ΜΕ ΕΚΦΡΑΣΤΙΚΟΤΗΤΑ</a:t>
            </a:r>
          </a:p>
        </p:txBody>
      </p:sp>
    </p:spTree>
    <p:extLst>
      <p:ext uri="{BB962C8B-B14F-4D97-AF65-F5344CB8AC3E}">
        <p14:creationId xmlns:p14="http://schemas.microsoft.com/office/powerpoint/2010/main" val="4109398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2313</TotalTime>
  <Words>1245</Words>
  <Application>Microsoft Office PowerPoint</Application>
  <PresentationFormat>Προβολή στην οθόνη (4:3)</PresentationFormat>
  <Paragraphs>137</Paragraphs>
  <Slides>30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vt:lpstr>
      <vt:lpstr>Cambria</vt:lpstr>
      <vt:lpstr>Century</vt:lpstr>
      <vt:lpstr>Rockwell</vt:lpstr>
      <vt:lpstr>Wingdings 2</vt:lpstr>
      <vt:lpstr>Τήξη</vt:lpstr>
      <vt:lpstr>Τα ρητορικά αγωνίσματα στην παιδαγωγική πράξη</vt:lpstr>
      <vt:lpstr>Τι είναι η ρητορική;</vt:lpstr>
      <vt:lpstr>Τι είναι η ρητορική;</vt:lpstr>
      <vt:lpstr>Tι είναι ρητορική;</vt:lpstr>
      <vt:lpstr>Το ρητορικό (ά) τρίγωνο (α)</vt:lpstr>
      <vt:lpstr>Aξία ρητορικής παιδαγωγικής</vt:lpstr>
      <vt:lpstr>… επιπλέον…</vt:lpstr>
      <vt:lpstr>Και ακόμα…</vt:lpstr>
      <vt:lpstr>Παρουσίαση του PowerPoint</vt:lpstr>
      <vt:lpstr>Άσκηση στον επιτονισμό</vt:lpstr>
      <vt:lpstr>Άσκηση στα σημεία στίξης</vt:lpstr>
      <vt:lpstr>Βάζω τα δικά μου σημεία στίξης, επιτονίζω διαφορετικές λέξεις και νοηματοδοτώ διαφορετικά  το κείμενο</vt:lpstr>
      <vt:lpstr>Άσκηση ύφους</vt:lpstr>
      <vt:lpstr>Εκφραστική ανάγνωση ποίησης</vt:lpstr>
      <vt:lpstr>Εκφραστική ανάγνωση αφήγησης</vt:lpstr>
      <vt:lpstr>Eκφραστική ανάγνωση  ρητορικού λόγου</vt:lpstr>
      <vt:lpstr>Παρουσίαση του PowerPoint</vt:lpstr>
      <vt:lpstr>2. Αυθόρμητος Λόγος</vt:lpstr>
      <vt:lpstr>Αυθόρμητος Λόγος</vt:lpstr>
      <vt:lpstr>Αυθόρμητος Λόγος</vt:lpstr>
      <vt:lpstr>Τεχνικές παραγωγής  αυθόρμητου λόγου</vt:lpstr>
      <vt:lpstr>Μοίρασμα ιδεών</vt:lpstr>
      <vt:lpstr>Τεχνική Cort του De Bono για την καλλιέργεια της πλάγιας σκέψης</vt:lpstr>
      <vt:lpstr>Αντίστροφος ιδεοκαταιγισμός</vt:lpstr>
      <vt:lpstr>Τα 6 σκεπτόμενα καπέλα του  De Bono</vt:lpstr>
      <vt:lpstr>Παρουσίαση του PowerPoint</vt:lpstr>
      <vt:lpstr>3. Προτρεπτικός Λόγος</vt:lpstr>
      <vt:lpstr>Προτρεπτικός Λόγος</vt:lpstr>
      <vt:lpstr>Προτρεπτικός Λόγος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ρητορικά αγωνίσματα στην παιδαγωγική πράξη</dc:title>
  <dc:creator>fotini</dc:creator>
  <cp:lastModifiedBy>Feg Glezou</cp:lastModifiedBy>
  <cp:revision>47</cp:revision>
  <dcterms:created xsi:type="dcterms:W3CDTF">2016-10-23T18:57:04Z</dcterms:created>
  <dcterms:modified xsi:type="dcterms:W3CDTF">2018-04-22T07:58:34Z</dcterms:modified>
</cp:coreProperties>
</file>