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1" r:id="rId8"/>
    <p:sldId id="264" r:id="rId9"/>
    <p:sldId id="267" r:id="rId10"/>
    <p:sldId id="268" r:id="rId11"/>
    <p:sldId id="270" r:id="rId12"/>
    <p:sldId id="26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16/11/2018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irese.rhetoric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“Παιδαγωγική Επικοινωνία: Ενδυναμώνοντας την επαγγελματική ταυτότητα των εκπαιδευτικών μέσα από την καλλιέργεια δεξιοτήτων επικοινωνίας”</a:t>
            </a:r>
            <a:r>
              <a:rPr lang="el-GR" sz="3200" dirty="0"/>
              <a:t>»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435280" cy="609182"/>
          </a:xfrm>
        </p:spPr>
        <p:txBody>
          <a:bodyPr>
            <a:normAutofit/>
          </a:bodyPr>
          <a:lstStyle/>
          <a:p>
            <a:r>
              <a:rPr lang="el-GR" dirty="0"/>
              <a:t>Δευτέρα 12 Νοεμβρίου, </a:t>
            </a:r>
            <a:r>
              <a:rPr lang="el-GR" dirty="0" smtClean="0"/>
              <a:t>11ο </a:t>
            </a:r>
            <a:r>
              <a:rPr lang="el-GR" dirty="0"/>
              <a:t>Δημοτικό Σχολείο Αγ. </a:t>
            </a:r>
            <a:r>
              <a:rPr lang="el-GR" dirty="0" smtClean="0"/>
              <a:t>Δημητρίου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2514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Φωτεινή Εγγλέζου</a:t>
            </a:r>
            <a:r>
              <a:rPr lang="el-GR" dirty="0"/>
              <a:t>, </a:t>
            </a:r>
            <a:r>
              <a:rPr lang="el-GR" dirty="0" err="1"/>
              <a:t>Ph.D</a:t>
            </a:r>
            <a:r>
              <a:rPr lang="el-GR" dirty="0"/>
              <a:t>., MA, Συντονίστρια Εκπαιδευτικού Έργου Περιφέρειας Πειραιά-YΠΠΕΘ. Πρόεδρος του Ινστιτούτου Ρητορικών και Επικοινωνιακών Σπουδών Ελλάδας (Ι.Ρ.Ε.Σ.Ε.).</a:t>
            </a:r>
          </a:p>
          <a:p>
            <a:r>
              <a:rPr lang="el-GR" dirty="0"/>
              <a:t>β. </a:t>
            </a:r>
            <a:r>
              <a:rPr lang="el-GR" b="1" dirty="0"/>
              <a:t>Ιωάννα </a:t>
            </a:r>
            <a:r>
              <a:rPr lang="el-GR" b="1" dirty="0" err="1"/>
              <a:t>Μενδρινού</a:t>
            </a:r>
            <a:r>
              <a:rPr lang="el-GR" b="1" dirty="0"/>
              <a:t>, </a:t>
            </a:r>
            <a:r>
              <a:rPr lang="el-GR" dirty="0" err="1"/>
              <a:t>Ph.D</a:t>
            </a:r>
            <a:r>
              <a:rPr lang="el-GR" dirty="0"/>
              <a:t>., MA, Υπεύθυνη Αγωγής Υγείας Διεύθυνσης Π.Ε. Δ΄ Αθήνας, Ειδική Γραμματέας του Ινστιτούτου Ρητορικών και Επικοινωνιακών Σπουδών Ελλάδας (Ι.Ρ.Ε.Σ.Ε.).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50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l-GR" b="1" dirty="0" smtClean="0"/>
              <a:t>Πώς αντιδρώ στην κριτική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3251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</a:t>
            </a:r>
            <a:r>
              <a:rPr lang="el-GR" b="1" dirty="0" err="1" smtClean="0"/>
              <a:t>ποσύρομαι</a:t>
            </a:r>
            <a:r>
              <a:rPr lang="el-GR" dirty="0" smtClean="0"/>
              <a:t>… </a:t>
            </a:r>
            <a:endParaRPr lang="en-US" dirty="0" smtClean="0"/>
          </a:p>
          <a:p>
            <a:pPr marL="109728" indent="0">
              <a:buNone/>
            </a:pPr>
            <a:r>
              <a:rPr lang="el-GR" dirty="0" smtClean="0"/>
              <a:t>Αποδέχομαι σιωπηρά την κριτική. </a:t>
            </a:r>
            <a:endParaRPr lang="en-US" dirty="0" smtClean="0"/>
          </a:p>
          <a:p>
            <a:pPr marL="109728" indent="0">
              <a:buNone/>
            </a:pPr>
            <a:r>
              <a:rPr lang="el-GR" dirty="0" smtClean="0"/>
              <a:t>Απομακρύνομαι από τον χώρο. </a:t>
            </a:r>
            <a:endParaRPr lang="en-US" dirty="0" smtClean="0"/>
          </a:p>
          <a:p>
            <a:pPr marL="109728" indent="0">
              <a:buNone/>
            </a:pPr>
            <a:r>
              <a:rPr lang="el-GR" dirty="0" smtClean="0"/>
              <a:t>Δεν απαντώ.</a:t>
            </a:r>
          </a:p>
          <a:p>
            <a:pPr marL="109728" indent="0">
              <a:buNone/>
            </a:pPr>
            <a:endParaRPr lang="el-GR" dirty="0" smtClean="0"/>
          </a:p>
          <a:p>
            <a:r>
              <a:rPr lang="en-US" b="1" dirty="0" smtClean="0"/>
              <a:t>B</a:t>
            </a:r>
            <a:r>
              <a:rPr lang="el-GR" b="1" dirty="0" err="1" smtClean="0"/>
              <a:t>ρίσκω</a:t>
            </a:r>
            <a:r>
              <a:rPr lang="el-GR" b="1" dirty="0" smtClean="0"/>
              <a:t> δικαιολογίες…</a:t>
            </a:r>
          </a:p>
          <a:p>
            <a:pPr marL="109728" indent="0">
              <a:buNone/>
            </a:pPr>
            <a:endParaRPr lang="el-GR" b="1" dirty="0" smtClean="0"/>
          </a:p>
          <a:p>
            <a:r>
              <a:rPr lang="el-GR" b="1" dirty="0" smtClean="0"/>
              <a:t>Αντεπιτίθεμαι…</a:t>
            </a:r>
          </a:p>
          <a:p>
            <a:pPr marL="109728" indent="0">
              <a:buNone/>
            </a:pPr>
            <a:endParaRPr lang="el-GR" b="1" dirty="0" smtClean="0"/>
          </a:p>
          <a:p>
            <a:r>
              <a:rPr lang="el-GR" b="1" dirty="0" smtClean="0"/>
              <a:t>Απαντώ χωρίς να αμύνομαι…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481263"/>
            <a:ext cx="3554898" cy="26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54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024336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Συγκρούσεις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δημιουργία συγκρούσεων είναι σύνηθες φαινόμενο στο χώρο εργασίας.</a:t>
            </a:r>
          </a:p>
          <a:p>
            <a:endParaRPr lang="el-GR" dirty="0" smtClean="0"/>
          </a:p>
          <a:p>
            <a:r>
              <a:rPr lang="el-GR" dirty="0" smtClean="0"/>
              <a:t>Η επίλυση συγκρούσεων αποτελεί σημαντική δεξιότητα ηγεσίας.</a:t>
            </a:r>
          </a:p>
          <a:p>
            <a:endParaRPr lang="el-GR" dirty="0" smtClean="0"/>
          </a:p>
          <a:p>
            <a:r>
              <a:rPr lang="el-GR" dirty="0" smtClean="0"/>
              <a:t>Η μη επίλυση συγκρούσεων μπορεί να έχει βραχυπρόθεσμες αλλά και μακροπρόθεσμες συνέπειες.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0"/>
            <a:ext cx="478802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85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ctr"/>
            <a:r>
              <a:rPr lang="el-GR" dirty="0" smtClean="0"/>
              <a:t>Δημιουργία Συγκρούσεων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Υγιείς συγκρούσεις</a:t>
            </a:r>
            <a:endParaRPr lang="en-US" b="1" dirty="0" smtClean="0"/>
          </a:p>
          <a:p>
            <a:pPr marL="109728" indent="0" algn="just">
              <a:buNone/>
            </a:pPr>
            <a:r>
              <a:rPr lang="el-GR" sz="2400" dirty="0" smtClean="0"/>
              <a:t>Οι άνθρωποι που έχουν την ικανότητα να εκφράζουν τις διαφορές τους χωρίς </a:t>
            </a:r>
            <a:r>
              <a:rPr lang="el-GR" sz="2400" b="1" dirty="0" err="1" smtClean="0"/>
              <a:t>εχθρικότητα</a:t>
            </a:r>
            <a:r>
              <a:rPr lang="el-GR" sz="2400" b="1" dirty="0" smtClean="0"/>
              <a:t> </a:t>
            </a:r>
            <a:r>
              <a:rPr lang="en-US" sz="2400" dirty="0" smtClean="0"/>
              <a:t>:</a:t>
            </a:r>
          </a:p>
          <a:p>
            <a:pPr marL="109728" indent="0" algn="just">
              <a:buNone/>
            </a:pPr>
            <a:r>
              <a:rPr lang="el-GR" sz="2400" dirty="0" smtClean="0"/>
              <a:t> </a:t>
            </a:r>
            <a:r>
              <a:rPr lang="en-US" sz="2400" dirty="0" smtClean="0"/>
              <a:t>- </a:t>
            </a:r>
            <a:r>
              <a:rPr lang="el-GR" sz="2400" dirty="0" smtClean="0"/>
              <a:t>έχουν λιγότερες πιθανότητες να υποφέρουν από φυσικό και συναισθηματικό στρες.</a:t>
            </a:r>
          </a:p>
          <a:p>
            <a:pPr algn="just">
              <a:buFontTx/>
              <a:buChar char="-"/>
            </a:pPr>
            <a:r>
              <a:rPr lang="el-GR" sz="2400" dirty="0" smtClean="0"/>
              <a:t>Έχουν περισσότερες πιθανότητες να επιλύσουν το πρόβλημα ικανοποιώντας και τις δύο πλευρές. </a:t>
            </a:r>
          </a:p>
          <a:p>
            <a:pPr marL="109728" indent="0" algn="just">
              <a:buNone/>
            </a:pPr>
            <a:r>
              <a:rPr lang="en-US" sz="2400" b="1" dirty="0" smtClean="0"/>
              <a:t>TIPS: </a:t>
            </a:r>
            <a:endParaRPr lang="el-GR" sz="2400" b="1" dirty="0" smtClean="0"/>
          </a:p>
          <a:p>
            <a:pPr algn="just">
              <a:buFontTx/>
              <a:buChar char="-"/>
            </a:pPr>
            <a:r>
              <a:rPr lang="el-GR" sz="2400" smtClean="0"/>
              <a:t>Δεν υιοθετούμε </a:t>
            </a:r>
            <a:r>
              <a:rPr lang="el-GR" sz="2400" dirty="0" smtClean="0"/>
              <a:t>αμυντική στάση.</a:t>
            </a:r>
          </a:p>
          <a:p>
            <a:pPr algn="just">
              <a:buFontTx/>
              <a:buChar char="-"/>
            </a:pPr>
            <a:r>
              <a:rPr lang="el-GR" sz="2400" dirty="0" smtClean="0"/>
              <a:t>Επιδιώκουμε νε μετατρέπουμε την εχθρική κριτική σε θετική συζήτηση.</a:t>
            </a:r>
          </a:p>
        </p:txBody>
      </p:sp>
    </p:spTree>
    <p:extLst>
      <p:ext uri="{BB962C8B-B14F-4D97-AF65-F5344CB8AC3E}">
        <p14:creationId xmlns="" xmlns:p14="http://schemas.microsoft.com/office/powerpoint/2010/main" val="26535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Ποια στάση κρατάμε απέναντι στις συγκρούσεις</a:t>
            </a:r>
            <a:r>
              <a:rPr lang="en-US" dirty="0" smtClean="0"/>
              <a:t>;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352839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</a:t>
            </a:r>
            <a:r>
              <a:rPr lang="el-GR" sz="2400" b="1" dirty="0" err="1" smtClean="0"/>
              <a:t>ίσαι</a:t>
            </a:r>
            <a:r>
              <a:rPr lang="el-GR" sz="2400" b="1" dirty="0" smtClean="0"/>
              <a:t> σίγουρη ότι μια συνάδελφος είναι ενοχλημένη μαζί σου και δεν είσαι σίγουρη για την αιτία. Το πιθανότερο είναι ότι</a:t>
            </a:r>
            <a:r>
              <a:rPr lang="en-US" sz="2400" b="1" dirty="0" smtClean="0"/>
              <a:t>: </a:t>
            </a:r>
          </a:p>
          <a:p>
            <a:pPr marL="109728" indent="0">
              <a:buNone/>
            </a:pPr>
            <a:r>
              <a:rPr lang="en-US" sz="2400" dirty="0" smtClean="0"/>
              <a:t> </a:t>
            </a:r>
            <a:r>
              <a:rPr lang="el-GR" sz="2400" dirty="0" smtClean="0"/>
              <a:t>Θα της συμπεριφερθείς εχθρικά μέχρι να ξεσπάσει σύγκρουση. </a:t>
            </a:r>
          </a:p>
          <a:p>
            <a:pPr marL="109728" indent="0">
              <a:buNone/>
            </a:pPr>
            <a:r>
              <a:rPr lang="en-US" sz="2400" dirty="0" smtClean="0"/>
              <a:t> </a:t>
            </a:r>
            <a:r>
              <a:rPr lang="el-GR" sz="2400" dirty="0" smtClean="0"/>
              <a:t>Θα πλησιάσεις τη συνάδελφο και θα συζητήσεις μαζί της σχετικά με την ένταση που έχει δημιουργηθεί. </a:t>
            </a:r>
          </a:p>
          <a:p>
            <a:pPr marL="109728" indent="0">
              <a:buNone/>
            </a:pPr>
            <a:r>
              <a:rPr lang="en-US" sz="2400" dirty="0" smtClean="0"/>
              <a:t> </a:t>
            </a:r>
            <a:r>
              <a:rPr lang="el-GR" sz="2400" dirty="0" smtClean="0"/>
              <a:t>Θα αγνοήσεις την κατάσταση ελπίζοντας ότι το πρόβλημα θα ξεπεραστεί γρήγορα. </a:t>
            </a:r>
            <a:endParaRPr lang="el-GR" sz="2400" dirty="0"/>
          </a:p>
        </p:txBody>
      </p:sp>
      <p:sp>
        <p:nvSpPr>
          <p:cNvPr id="4" name="Έλλειψη 3"/>
          <p:cNvSpPr/>
          <p:nvPr/>
        </p:nvSpPr>
        <p:spPr>
          <a:xfrm>
            <a:off x="611560" y="5661248"/>
            <a:ext cx="24482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Παθητικό-</a:t>
            </a:r>
            <a:r>
              <a:rPr lang="el-GR" b="1" dirty="0" err="1" smtClean="0"/>
              <a:t>τητα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3707904" y="5445224"/>
            <a:ext cx="2160240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Με αποφασιστικό-</a:t>
            </a:r>
            <a:r>
              <a:rPr lang="el-GR" b="1" dirty="0" err="1" smtClean="0"/>
              <a:t>τητα</a:t>
            </a:r>
            <a:r>
              <a:rPr lang="el-GR" b="1" dirty="0" smtClean="0"/>
              <a:t> και αυτοπεποίθηση</a:t>
            </a:r>
            <a:endParaRPr lang="el-GR" b="1" dirty="0"/>
          </a:p>
        </p:txBody>
      </p:sp>
      <p:sp>
        <p:nvSpPr>
          <p:cNvPr id="6" name="Έλλειψη 5"/>
          <p:cNvSpPr/>
          <p:nvPr/>
        </p:nvSpPr>
        <p:spPr>
          <a:xfrm>
            <a:off x="6444208" y="5661248"/>
            <a:ext cx="23762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Επιθετικό-</a:t>
            </a:r>
            <a:r>
              <a:rPr lang="el-GR" b="1" dirty="0" err="1" smtClean="0"/>
              <a:t>τητα</a:t>
            </a:r>
            <a:endParaRPr lang="el-GR" b="1" dirty="0"/>
          </a:p>
        </p:txBody>
      </p:sp>
      <p:cxnSp>
        <p:nvCxnSpPr>
          <p:cNvPr id="8" name="Ευθεία γραμμή σύνδεσης 7"/>
          <p:cNvCxnSpPr>
            <a:stCxn id="4" idx="6"/>
          </p:cNvCxnSpPr>
          <p:nvPr/>
        </p:nvCxnSpPr>
        <p:spPr>
          <a:xfrm>
            <a:off x="3059832" y="6129300"/>
            <a:ext cx="648072" cy="0"/>
          </a:xfrm>
          <a:prstGeom prst="line">
            <a:avLst/>
          </a:prstGeom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5868144" y="6129300"/>
            <a:ext cx="648072" cy="0"/>
          </a:xfrm>
          <a:prstGeom prst="line">
            <a:avLst/>
          </a:prstGeom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87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795" y="476672"/>
            <a:ext cx="5328592" cy="1066800"/>
          </a:xfrm>
        </p:spPr>
        <p:txBody>
          <a:bodyPr/>
          <a:lstStyle/>
          <a:p>
            <a:r>
              <a:rPr lang="el-GR" dirty="0" smtClean="0"/>
              <a:t>Επίλυση συγκρούσεων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l-GR" dirty="0" smtClean="0"/>
              <a:t>είδη συγκρούσεων</a:t>
            </a:r>
            <a:r>
              <a:rPr lang="en-US" dirty="0" smtClean="0"/>
              <a:t>:</a:t>
            </a:r>
            <a:endParaRPr lang="el-GR" dirty="0" smtClean="0"/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l-GR" dirty="0" smtClean="0"/>
              <a:t>Συγκρούσεις εργασίας</a:t>
            </a:r>
            <a:endParaRPr lang="el-GR" dirty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Συγκρούσεις Σχέσεων</a:t>
            </a:r>
          </a:p>
          <a:p>
            <a:pPr marL="41148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Συγκρούσεις αξιών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6" y="2317521"/>
            <a:ext cx="377483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2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Ευχαριστούμε για τη συμμετοχή!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irese.rhetoric@gmail.com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26" name="Picture 2" descr="C:\Users\User\Documents\ΙΡΕΣΕ 2018\ΛΟΓΟΤΥΠΑ\Ι.Ρ.Ε.Σ.Ε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86124"/>
            <a:ext cx="2714644" cy="2473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40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495" y="548680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</a:rPr>
              <a:t>Μήπως…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sz="2000" dirty="0" smtClean="0"/>
              <a:t>B</a:t>
            </a:r>
            <a:r>
              <a:rPr lang="el-GR" sz="2000" dirty="0" smtClean="0"/>
              <a:t>άζουμε «ταμπέλες» στους μαθητές μας</a:t>
            </a:r>
            <a:r>
              <a:rPr lang="en-US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</a:t>
            </a:r>
            <a:r>
              <a:rPr lang="el-GR" sz="2000" dirty="0" err="1" smtClean="0"/>
              <a:t>ισθανόμαστε</a:t>
            </a:r>
            <a:r>
              <a:rPr lang="el-GR" sz="2000" dirty="0" smtClean="0"/>
              <a:t> ότι δεν μας εκτιμούν ως επαγγελματίες</a:t>
            </a:r>
            <a:r>
              <a:rPr lang="en-US" sz="2000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el-GR" sz="2000" dirty="0" smtClean="0"/>
              <a:t>Έχουμε γίνει λιγότερο ανεκτικοί και περισσότερο σαρκαστικοί στην επικοινωνία μας με παιδιά, γονείς και συναδέλφους</a:t>
            </a:r>
            <a:r>
              <a:rPr lang="en-US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l-GR" sz="2000" dirty="0" smtClean="0"/>
              <a:t>Αισθανόμαστε εξαντλημένοι</a:t>
            </a:r>
            <a:r>
              <a:rPr lang="en-US" sz="2000" dirty="0" smtClean="0"/>
              <a:t> </a:t>
            </a:r>
            <a:r>
              <a:rPr lang="el-GR" sz="2000" dirty="0" smtClean="0"/>
              <a:t>και ανήσυχοι για όλα</a:t>
            </a:r>
            <a:r>
              <a:rPr lang="en-US" sz="2000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Απουσιάζουμε από το σχολείο πιο</a:t>
            </a:r>
            <a:r>
              <a:rPr lang="en-US" sz="2000" dirty="0"/>
              <a:t> </a:t>
            </a:r>
            <a:r>
              <a:rPr lang="el-GR" sz="2000" dirty="0"/>
              <a:t>συχνά</a:t>
            </a:r>
            <a:r>
              <a:rPr lang="en-US" sz="2000" dirty="0"/>
              <a:t>; </a:t>
            </a:r>
            <a:r>
              <a:rPr lang="el-GR" sz="2000" dirty="0"/>
              <a:t>Αρρωσταίνουμε πιο συχνά</a:t>
            </a:r>
            <a:r>
              <a:rPr lang="en-US" sz="20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</a:t>
            </a:r>
            <a:r>
              <a:rPr lang="el-GR" sz="2000" dirty="0" err="1"/>
              <a:t>ισθανόμαστε</a:t>
            </a:r>
            <a:r>
              <a:rPr lang="el-GR" sz="2000" dirty="0"/>
              <a:t> ανεπαρκείς στη δουλειά μας</a:t>
            </a:r>
            <a:r>
              <a:rPr lang="en-US" sz="2000" dirty="0"/>
              <a:t>; </a:t>
            </a:r>
          </a:p>
          <a:p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94292"/>
            <a:ext cx="4322068" cy="30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4221088"/>
            <a:ext cx="4314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- </a:t>
            </a:r>
            <a:r>
              <a:rPr lang="el-GR" sz="2000" dirty="0" err="1" smtClean="0"/>
              <a:t>Aποφεύγουμε</a:t>
            </a:r>
            <a:r>
              <a:rPr lang="el-GR" sz="2000" dirty="0" smtClean="0"/>
              <a:t> </a:t>
            </a:r>
            <a:r>
              <a:rPr lang="el-GR" sz="2000" dirty="0"/>
              <a:t>την επικοινωνία με τους γονείς και τις δυσκολίες που αντιμετωπίζουν; </a:t>
            </a:r>
          </a:p>
          <a:p>
            <a:r>
              <a:rPr lang="el-GR" sz="2000" dirty="0" smtClean="0"/>
              <a:t>- </a:t>
            </a:r>
            <a:r>
              <a:rPr lang="el-GR" sz="2000" dirty="0" err="1" smtClean="0"/>
              <a:t>Aισθανόμαστε</a:t>
            </a:r>
            <a:r>
              <a:rPr lang="el-GR" sz="2000" dirty="0" smtClean="0"/>
              <a:t> </a:t>
            </a:r>
            <a:r>
              <a:rPr lang="el-GR" sz="2000" dirty="0"/>
              <a:t>φορτωμένοι με υπερβολικές υποχρεώσεις που μας αγχώνουν; </a:t>
            </a:r>
          </a:p>
        </p:txBody>
      </p:sp>
    </p:spTree>
    <p:extLst>
      <p:ext uri="{BB962C8B-B14F-4D97-AF65-F5344CB8AC3E}">
        <p14:creationId xmlns="" xmlns:p14="http://schemas.microsoft.com/office/powerpoint/2010/main" val="37183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736304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ι είναι</a:t>
            </a:r>
            <a:r>
              <a:rPr lang="en-US" dirty="0" smtClean="0"/>
              <a:t> </a:t>
            </a:r>
            <a:r>
              <a:rPr lang="el-GR" b="1" i="1" dirty="0" smtClean="0"/>
              <a:t>επικοινωνία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l-GR" dirty="0" smtClean="0"/>
              <a:t>Πού</a:t>
            </a:r>
            <a:r>
              <a:rPr lang="en-US" dirty="0" smtClean="0"/>
              <a:t>;</a:t>
            </a:r>
            <a:r>
              <a:rPr lang="el-GR" dirty="0" smtClean="0"/>
              <a:t>		</a:t>
            </a:r>
            <a:r>
              <a:rPr lang="en-US" dirty="0" smtClean="0"/>
              <a:t>-</a:t>
            </a:r>
            <a:r>
              <a:rPr lang="el-GR" dirty="0" smtClean="0"/>
              <a:t>Με ποιους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l-GR" dirty="0" smtClean="0"/>
              <a:t>Πότε</a:t>
            </a:r>
            <a:r>
              <a:rPr lang="en-US" dirty="0" smtClean="0"/>
              <a:t>; 		-</a:t>
            </a:r>
            <a:r>
              <a:rPr lang="el-GR" dirty="0" smtClean="0"/>
              <a:t>Γιατί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l-GR" dirty="0" smtClean="0"/>
              <a:t>Πώς</a:t>
            </a:r>
            <a:r>
              <a:rPr lang="en-US" dirty="0" smtClean="0"/>
              <a:t>;        -</a:t>
            </a:r>
            <a:r>
              <a:rPr lang="el-GR" dirty="0" smtClean="0"/>
              <a:t>Υπό ποιους όρους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66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620688"/>
            <a:ext cx="9108504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</a:t>
            </a:r>
            <a:r>
              <a:rPr lang="el-GR" sz="3200" dirty="0" err="1" smtClean="0"/>
              <a:t>πικοινωνιακό</a:t>
            </a:r>
            <a:r>
              <a:rPr lang="el-GR" sz="3200" dirty="0" smtClean="0"/>
              <a:t> μοντέλο μετάδοσης πληροφοριών (</a:t>
            </a:r>
            <a:r>
              <a:rPr lang="en-US" sz="3200" dirty="0" smtClean="0"/>
              <a:t>transmission model / Shannon &amp; Weaver, 1949)</a:t>
            </a:r>
            <a:endParaRPr lang="el-GR" sz="3200" dirty="0"/>
          </a:p>
        </p:txBody>
      </p:sp>
      <p:sp>
        <p:nvSpPr>
          <p:cNvPr id="10" name="Διάγραμμα ροής: Υπορουτίνα 9"/>
          <p:cNvSpPr/>
          <p:nvPr/>
        </p:nvSpPr>
        <p:spPr>
          <a:xfrm>
            <a:off x="1979712" y="2276872"/>
            <a:ext cx="5760640" cy="12961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Θόρυβος</a:t>
            </a:r>
          </a:p>
          <a:p>
            <a:pPr algn="ctr"/>
            <a:r>
              <a:rPr lang="el-GR" b="1" dirty="0" smtClean="0"/>
              <a:t>(</a:t>
            </a:r>
            <a:r>
              <a:rPr lang="el-GR" b="1" dirty="0" err="1" smtClean="0"/>
              <a:t>Νο</a:t>
            </a:r>
            <a:r>
              <a:rPr lang="en-US" b="1" dirty="0" err="1" smtClean="0"/>
              <a:t>ise</a:t>
            </a:r>
            <a:r>
              <a:rPr lang="en-US" b="1" dirty="0" smtClean="0"/>
              <a:t>)</a:t>
            </a:r>
            <a:endParaRPr lang="el-GR" b="1" dirty="0" smtClean="0"/>
          </a:p>
          <a:p>
            <a:pPr algn="ctr"/>
            <a:r>
              <a:rPr lang="el-GR" b="1" dirty="0" smtClean="0"/>
              <a:t>(φυσικός, ψυχολογικός, σημασιολογικός, φυσιολογικός)</a:t>
            </a:r>
            <a:endParaRPr lang="el-GR" b="1" dirty="0"/>
          </a:p>
        </p:txBody>
      </p:sp>
      <p:sp>
        <p:nvSpPr>
          <p:cNvPr id="11" name="Διάγραμμα ροής: Εναλλακτική διεργασία 10"/>
          <p:cNvSpPr/>
          <p:nvPr/>
        </p:nvSpPr>
        <p:spPr>
          <a:xfrm>
            <a:off x="107504" y="4293096"/>
            <a:ext cx="1800200" cy="151216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Πηγή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Πληρο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φόρησης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Διάγραμμα ροής: Εναλλακτική διεργασία 14"/>
          <p:cNvSpPr/>
          <p:nvPr/>
        </p:nvSpPr>
        <p:spPr>
          <a:xfrm>
            <a:off x="2195736" y="4297998"/>
            <a:ext cx="1610740" cy="147852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Πομπός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Διάγραμμα ροής: Εναλλακτική διεργασία 15"/>
          <p:cNvSpPr/>
          <p:nvPr/>
        </p:nvSpPr>
        <p:spPr>
          <a:xfrm>
            <a:off x="4067944" y="4293096"/>
            <a:ext cx="1440160" cy="144016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Κανάλι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Διάγραμμα ροής: Εναλλακτική διεργασία 16"/>
          <p:cNvSpPr/>
          <p:nvPr/>
        </p:nvSpPr>
        <p:spPr>
          <a:xfrm>
            <a:off x="5796136" y="4293096"/>
            <a:ext cx="1512168" cy="144016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Απο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-δέκτης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Διάγραμμα ροής: Εναλλακτική διεργασία 17"/>
          <p:cNvSpPr/>
          <p:nvPr/>
        </p:nvSpPr>
        <p:spPr>
          <a:xfrm>
            <a:off x="7524328" y="4293096"/>
            <a:ext cx="1440160" cy="144016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Προο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ρισμός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Ευθεία γραμμή σύνδεσης 19"/>
          <p:cNvCxnSpPr/>
          <p:nvPr/>
        </p:nvCxnSpPr>
        <p:spPr>
          <a:xfrm>
            <a:off x="4748336" y="3573016"/>
            <a:ext cx="0" cy="36004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392488"/>
            <a:ext cx="1270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Ευθεία γραμμή σύνδεσης 24"/>
          <p:cNvCxnSpPr/>
          <p:nvPr/>
        </p:nvCxnSpPr>
        <p:spPr>
          <a:xfrm>
            <a:off x="1115616" y="3933056"/>
            <a:ext cx="7128792" cy="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2" y="3933056"/>
            <a:ext cx="7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18" y="3943989"/>
            <a:ext cx="7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49" y="3938904"/>
            <a:ext cx="7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3927971"/>
            <a:ext cx="7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33" y="3956157"/>
            <a:ext cx="7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13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066800"/>
          </a:xfrm>
        </p:spPr>
        <p:txBody>
          <a:bodyPr>
            <a:normAutofit/>
          </a:bodyPr>
          <a:lstStyle/>
          <a:p>
            <a:pPr algn="just"/>
            <a:r>
              <a:rPr lang="el-GR" sz="3200" dirty="0" smtClean="0"/>
              <a:t>Το συναλλακτικό μοντέλο (</a:t>
            </a:r>
            <a:r>
              <a:rPr lang="en-US" sz="3200" dirty="0" smtClean="0"/>
              <a:t>Julia Wood, 2004)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5905303"/>
              </p:ext>
            </p:extLst>
          </p:nvPr>
        </p:nvGraphicFramePr>
        <p:xfrm>
          <a:off x="251520" y="2276873"/>
          <a:ext cx="8712968" cy="448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1"/>
                <a:gridCol w="311612"/>
                <a:gridCol w="2170395"/>
                <a:gridCol w="2668309"/>
                <a:gridCol w="2515835"/>
                <a:gridCol w="381187"/>
                <a:gridCol w="392139"/>
              </a:tblGrid>
              <a:tr h="428751">
                <a:tc gridSpan="7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ΘΟΡΥΒΟΣ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28751">
                <a:tc rowSpan="6">
                  <a:txBody>
                    <a:bodyPr/>
                    <a:lstStyle/>
                    <a:p>
                      <a:endParaRPr lang="el-GR" b="1" dirty="0" smtClean="0"/>
                    </a:p>
                    <a:p>
                      <a:endParaRPr lang="el-GR" b="1" dirty="0" smtClean="0"/>
                    </a:p>
                    <a:p>
                      <a:r>
                        <a:rPr lang="el-GR" b="1" dirty="0" smtClean="0"/>
                        <a:t>Θ</a:t>
                      </a:r>
                    </a:p>
                    <a:p>
                      <a:r>
                        <a:rPr lang="el-GR" b="1" dirty="0" smtClean="0"/>
                        <a:t>Ο</a:t>
                      </a:r>
                    </a:p>
                    <a:p>
                      <a:r>
                        <a:rPr lang="el-GR" b="1" dirty="0" smtClean="0"/>
                        <a:t>Ρ</a:t>
                      </a:r>
                    </a:p>
                    <a:p>
                      <a:r>
                        <a:rPr lang="el-GR" b="1" dirty="0" smtClean="0"/>
                        <a:t>Υ</a:t>
                      </a:r>
                    </a:p>
                    <a:p>
                      <a:r>
                        <a:rPr lang="el-GR" b="1" dirty="0" smtClean="0"/>
                        <a:t>Β</a:t>
                      </a:r>
                    </a:p>
                    <a:p>
                      <a:r>
                        <a:rPr lang="el-GR" b="1" dirty="0" smtClean="0"/>
                        <a:t>Ο</a:t>
                      </a:r>
                    </a:p>
                    <a:p>
                      <a:r>
                        <a:rPr lang="el-GR" b="1" dirty="0" smtClean="0"/>
                        <a:t>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Κατανόηση</a:t>
                      </a:r>
                      <a:r>
                        <a:rPr lang="el-GR" b="1" baseline="0" dirty="0" smtClean="0"/>
                        <a:t> Α΄</a:t>
                      </a:r>
                      <a:endParaRPr lang="el-GR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l-GR" b="1" dirty="0" smtClean="0"/>
                        <a:t>Μοιρασμένη Γνώση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Κατανόηση</a:t>
                      </a:r>
                      <a:r>
                        <a:rPr lang="el-GR" b="1" baseline="0" dirty="0" smtClean="0"/>
                        <a:t> Β΄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l-GR" b="1" dirty="0" smtClean="0"/>
                    </a:p>
                    <a:p>
                      <a:endParaRPr lang="el-GR" b="1" dirty="0" smtClean="0"/>
                    </a:p>
                    <a:p>
                      <a:r>
                        <a:rPr lang="el-GR" b="1" dirty="0" smtClean="0"/>
                        <a:t>Θ</a:t>
                      </a:r>
                    </a:p>
                    <a:p>
                      <a:r>
                        <a:rPr lang="el-GR" b="1" dirty="0" smtClean="0"/>
                        <a:t>Ο</a:t>
                      </a:r>
                    </a:p>
                    <a:p>
                      <a:r>
                        <a:rPr lang="el-GR" b="1" dirty="0" smtClean="0"/>
                        <a:t>Ρ</a:t>
                      </a:r>
                    </a:p>
                    <a:p>
                      <a:r>
                        <a:rPr lang="el-GR" b="1" dirty="0" smtClean="0"/>
                        <a:t>Υ</a:t>
                      </a:r>
                    </a:p>
                    <a:p>
                      <a:r>
                        <a:rPr lang="el-GR" b="1" dirty="0" smtClean="0"/>
                        <a:t>Β</a:t>
                      </a:r>
                    </a:p>
                    <a:p>
                      <a:r>
                        <a:rPr lang="el-GR" b="1" dirty="0" smtClean="0"/>
                        <a:t>Ο</a:t>
                      </a:r>
                    </a:p>
                    <a:p>
                      <a:r>
                        <a:rPr lang="el-GR" b="1" dirty="0" smtClean="0"/>
                        <a:t>Σ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66710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sz="1200" b="1" dirty="0" smtClean="0"/>
                        <a:t>Α</a:t>
                      </a:r>
                    </a:p>
                    <a:p>
                      <a:r>
                        <a:rPr lang="el-GR" sz="1200" b="1" dirty="0" smtClean="0"/>
                        <a:t>Ν</a:t>
                      </a:r>
                    </a:p>
                    <a:p>
                      <a:r>
                        <a:rPr lang="el-GR" sz="1200" b="1" dirty="0" smtClean="0"/>
                        <a:t>ΤΙ</a:t>
                      </a:r>
                    </a:p>
                    <a:p>
                      <a:r>
                        <a:rPr lang="el-GR" sz="1200" b="1" dirty="0" smtClean="0"/>
                        <a:t>Δ</a:t>
                      </a:r>
                    </a:p>
                    <a:p>
                      <a:r>
                        <a:rPr lang="el-GR" sz="1200" b="1" dirty="0" smtClean="0"/>
                        <a:t>Ρ</a:t>
                      </a:r>
                    </a:p>
                    <a:p>
                      <a:r>
                        <a:rPr lang="el-GR" sz="1200" b="1" dirty="0" smtClean="0"/>
                        <a:t>Α</a:t>
                      </a:r>
                    </a:p>
                    <a:p>
                      <a:r>
                        <a:rPr lang="el-GR" sz="1200" b="1" dirty="0" smtClean="0"/>
                        <a:t>Σ</a:t>
                      </a:r>
                    </a:p>
                    <a:p>
                      <a:r>
                        <a:rPr lang="el-GR" sz="1200" b="1" dirty="0" smtClean="0"/>
                        <a:t>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Κανάλι</a:t>
                      </a:r>
                      <a:r>
                        <a:rPr lang="el-GR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Επικοινωνίας</a:t>
                      </a:r>
                      <a:endParaRPr lang="el-GR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Κανάλι</a:t>
                      </a:r>
                      <a:r>
                        <a:rPr lang="el-GR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Επικοινωνίας</a:t>
                      </a:r>
                      <a:endParaRPr lang="el-GR" b="1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sz="1200" b="1" dirty="0" smtClean="0"/>
                        <a:t>Α</a:t>
                      </a:r>
                    </a:p>
                    <a:p>
                      <a:r>
                        <a:rPr lang="el-GR" sz="1200" b="1" dirty="0" smtClean="0"/>
                        <a:t>Ν</a:t>
                      </a:r>
                    </a:p>
                    <a:p>
                      <a:r>
                        <a:rPr lang="el-GR" sz="1200" b="1" dirty="0" smtClean="0"/>
                        <a:t>Τ</a:t>
                      </a:r>
                    </a:p>
                    <a:p>
                      <a:r>
                        <a:rPr lang="el-GR" sz="1200" b="1" dirty="0" smtClean="0"/>
                        <a:t>Ι</a:t>
                      </a:r>
                    </a:p>
                    <a:p>
                      <a:r>
                        <a:rPr lang="el-GR" sz="1200" b="1" dirty="0" smtClean="0"/>
                        <a:t>Δ</a:t>
                      </a:r>
                    </a:p>
                    <a:p>
                      <a:r>
                        <a:rPr lang="el-GR" sz="1200" b="1" dirty="0" smtClean="0"/>
                        <a:t>Ρ</a:t>
                      </a:r>
                    </a:p>
                    <a:p>
                      <a:r>
                        <a:rPr lang="el-GR" sz="1200" b="1" dirty="0" smtClean="0"/>
                        <a:t>Α</a:t>
                      </a:r>
                    </a:p>
                    <a:p>
                      <a:r>
                        <a:rPr lang="el-GR" sz="1200" b="1" dirty="0" smtClean="0"/>
                        <a:t>Σ</a:t>
                      </a:r>
                    </a:p>
                    <a:p>
                      <a:r>
                        <a:rPr lang="el-GR" sz="1200" b="1" dirty="0" smtClean="0"/>
                        <a:t>Η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2875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ΜΕΤΑΔΟΣΗ</a:t>
                      </a:r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ΜΕΤΑΔΟΣΗ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2875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ΠΑΡΑΛΑΒΗ</a:t>
                      </a:r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ΠΑΡΑΛΑΒΗ</a:t>
                      </a:r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87407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ΑΠΟΚΩΔΙΚΟ-ΠΟΙΗΣΗ</a:t>
                      </a:r>
                      <a:r>
                        <a:rPr lang="el-GR" b="1" baseline="0" dirty="0" smtClean="0"/>
                        <a:t> ΜΗΝΥΜΑΤΟΣ</a:t>
                      </a:r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ΑΠΟΚΩΔΙΚΟ-ΠΟΙΗΣΗ ΜΗΝΥΜΑΤΟΣ</a:t>
                      </a:r>
                      <a:endParaRPr lang="el-G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136303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l-GR" b="1" dirty="0" smtClean="0"/>
                    </a:p>
                    <a:p>
                      <a:endParaRPr lang="el-GR" b="1" dirty="0" smtClean="0"/>
                    </a:p>
                    <a:p>
                      <a:pPr algn="ctr"/>
                      <a:r>
                        <a:rPr lang="el-GR" b="1" dirty="0" smtClean="0"/>
                        <a:t>Θ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Ο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Ρ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Υ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Β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Ο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Σ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Ευθύγραμμο βέλος σύνδεσης 5"/>
          <p:cNvCxnSpPr/>
          <p:nvPr/>
        </p:nvCxnSpPr>
        <p:spPr>
          <a:xfrm>
            <a:off x="3059832" y="4149080"/>
            <a:ext cx="2592288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2277">
            <a:off x="2632222" y="3882341"/>
            <a:ext cx="3008832" cy="8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Ευθύγραμμο βέλος σύνδεσης 9"/>
          <p:cNvCxnSpPr/>
          <p:nvPr/>
        </p:nvCxnSpPr>
        <p:spPr>
          <a:xfrm>
            <a:off x="971600" y="452489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41964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Ευθύγραμμο βέλος σύνδεσης 11"/>
          <p:cNvCxnSpPr/>
          <p:nvPr/>
        </p:nvCxnSpPr>
        <p:spPr>
          <a:xfrm flipH="1">
            <a:off x="611560" y="5229200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755576" y="40050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55024" y="4894237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681" y="3640636"/>
            <a:ext cx="3286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14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407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0851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Επικοινωνιακό Μοντέλο του </a:t>
            </a:r>
            <a:r>
              <a:rPr lang="en-US" dirty="0" err="1" smtClean="0"/>
              <a:t>Mehrabian</a:t>
            </a:r>
            <a:r>
              <a:rPr lang="en-US" dirty="0" smtClean="0"/>
              <a:t> (1972)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049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404664"/>
            <a:ext cx="532859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ι  προσέχουμε κατά </a:t>
            </a:r>
            <a:br>
              <a:rPr lang="el-GR" dirty="0" smtClean="0"/>
            </a:br>
            <a:r>
              <a:rPr lang="el-GR" dirty="0" smtClean="0"/>
              <a:t>την επικοινωνία</a:t>
            </a:r>
            <a:r>
              <a:rPr lang="en-US" dirty="0" smtClean="0"/>
              <a:t>;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388296" cy="381642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Εκφράσεις προσώπου</a:t>
            </a:r>
            <a:r>
              <a:rPr lang="en-US" dirty="0" smtClean="0"/>
              <a:t> </a:t>
            </a:r>
            <a:r>
              <a:rPr lang="en-US" dirty="0"/>
              <a:t>(95</a:t>
            </a:r>
            <a:r>
              <a:rPr lang="en-US" dirty="0" smtClean="0"/>
              <a:t>%)</a:t>
            </a:r>
          </a:p>
          <a:p>
            <a:pPr marL="109728" indent="0"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n-US" dirty="0" smtClean="0"/>
              <a:t>(</a:t>
            </a:r>
            <a:r>
              <a:rPr lang="el-GR" dirty="0" smtClean="0"/>
              <a:t>ευχαρίστηση, φόβο, λύπη, θυμό,</a:t>
            </a:r>
          </a:p>
          <a:p>
            <a:pPr marL="109728" indent="0">
              <a:buNone/>
            </a:pPr>
            <a:r>
              <a:rPr lang="el-GR" dirty="0" smtClean="0"/>
              <a:t>      έκπληξη-σοκ</a:t>
            </a:r>
            <a:r>
              <a:rPr lang="el-GR" dirty="0"/>
              <a:t>, απέχθεια κ.ά</a:t>
            </a:r>
            <a:r>
              <a:rPr lang="el-GR" dirty="0" smtClean="0"/>
              <a:t>.)</a:t>
            </a:r>
            <a:endParaRPr lang="el-GR" dirty="0"/>
          </a:p>
          <a:p>
            <a:pPr marL="109728" indent="0">
              <a:buNone/>
            </a:pPr>
            <a:r>
              <a:rPr lang="el-GR" dirty="0" smtClean="0"/>
              <a:t>    Στάση σώματος</a:t>
            </a:r>
            <a:endParaRPr lang="el-GR" dirty="0"/>
          </a:p>
          <a:p>
            <a:r>
              <a:rPr lang="el-GR" dirty="0"/>
              <a:t>Γωνία του σώματος</a:t>
            </a:r>
            <a:r>
              <a:rPr lang="en-US" dirty="0"/>
              <a:t> (80</a:t>
            </a:r>
            <a:r>
              <a:rPr lang="en-US" dirty="0" smtClean="0"/>
              <a:t>%)</a:t>
            </a:r>
            <a:endParaRPr lang="el-GR" dirty="0" smtClean="0"/>
          </a:p>
          <a:p>
            <a:r>
              <a:rPr lang="el-GR" dirty="0" smtClean="0"/>
              <a:t>Κινήσεις ώμων (90%)</a:t>
            </a:r>
          </a:p>
          <a:p>
            <a:r>
              <a:rPr lang="el-GR" dirty="0" smtClean="0"/>
              <a:t>Κινήσεις χεριών (70%)</a:t>
            </a:r>
          </a:p>
          <a:p>
            <a:r>
              <a:rPr lang="el-GR" dirty="0" smtClean="0"/>
              <a:t>Στάση </a:t>
            </a:r>
            <a:r>
              <a:rPr lang="el-GR" dirty="0" err="1" smtClean="0"/>
              <a:t>ποιδών</a:t>
            </a:r>
            <a:r>
              <a:rPr lang="el-GR" dirty="0" smtClean="0"/>
              <a:t> (50%)</a:t>
            </a:r>
            <a:endParaRPr lang="el-GR" dirty="0"/>
          </a:p>
          <a:p>
            <a:r>
              <a:rPr lang="en-US" dirty="0" smtClean="0"/>
              <a:t>B</a:t>
            </a:r>
            <a:r>
              <a:rPr lang="el-GR" dirty="0" err="1" smtClean="0"/>
              <a:t>λεμματική</a:t>
            </a:r>
            <a:r>
              <a:rPr lang="el-GR" dirty="0" smtClean="0"/>
              <a:t> επαφή</a:t>
            </a:r>
          </a:p>
          <a:p>
            <a:r>
              <a:rPr lang="el-GR" dirty="0" smtClean="0"/>
              <a:t>Άγγιγμα</a:t>
            </a:r>
          </a:p>
          <a:p>
            <a:r>
              <a:rPr lang="el-GR" dirty="0" smtClean="0"/>
              <a:t>Τόνο φωνής</a:t>
            </a:r>
          </a:p>
          <a:p>
            <a:r>
              <a:rPr lang="el-GR" dirty="0" smtClean="0"/>
              <a:t>Φορτίο λέξεων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32040" y="836713"/>
            <a:ext cx="3963516" cy="3096343"/>
          </a:xfrm>
          <a:ln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l-GR" dirty="0" smtClean="0"/>
              <a:t>Πόσο χρόνο έχουμε στη διάθεσή μας</a:t>
            </a:r>
            <a:r>
              <a:rPr lang="en-US" dirty="0" smtClean="0"/>
              <a:t>;</a:t>
            </a:r>
          </a:p>
          <a:p>
            <a:r>
              <a:rPr lang="en-US" dirty="0" smtClean="0"/>
              <a:t>M</a:t>
            </a:r>
            <a:r>
              <a:rPr lang="el-GR" dirty="0" smtClean="0"/>
              <a:t>ε πόσους επικοινωνούμε</a:t>
            </a:r>
            <a:r>
              <a:rPr lang="en-US" dirty="0" smtClean="0"/>
              <a:t>;</a:t>
            </a:r>
          </a:p>
          <a:p>
            <a:r>
              <a:rPr lang="el-GR" dirty="0" smtClean="0"/>
              <a:t>Επιδιώκουμε απάντηση</a:t>
            </a:r>
            <a:r>
              <a:rPr lang="en-US" dirty="0" smtClean="0"/>
              <a:t>;</a:t>
            </a:r>
          </a:p>
          <a:p>
            <a:r>
              <a:rPr lang="el-GR" dirty="0" smtClean="0"/>
              <a:t>Επιθυμούμε να δεχτούμε ερωτήσεις</a:t>
            </a:r>
            <a:r>
              <a:rPr lang="en-US" dirty="0" smtClean="0"/>
              <a:t>;</a:t>
            </a:r>
          </a:p>
          <a:p>
            <a:r>
              <a:rPr lang="el-GR" dirty="0" smtClean="0"/>
              <a:t>Πόση πληροφόρηση ζητάμε από τους άλλους</a:t>
            </a:r>
            <a:r>
              <a:rPr lang="en-US" dirty="0" smtClean="0"/>
              <a:t>;</a:t>
            </a:r>
          </a:p>
          <a:p>
            <a:r>
              <a:rPr lang="el-GR" dirty="0" smtClean="0"/>
              <a:t>Πόση πληροφορία θέλουμε να δώσουμε</a:t>
            </a:r>
            <a:r>
              <a:rPr lang="en-US" dirty="0" smtClean="0"/>
              <a:t>; 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5544616" cy="25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80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Πώς εξουδετερώνουμε την αρνητική κριτική που δεχόμαστε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7" y="1974905"/>
            <a:ext cx="2295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8965"/>
            <a:ext cx="4067230" cy="25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7831" y="1484784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διαχείριση της κριτικής που δεχόμαστε από τους άλλους σχετίζεται με τον τρόπο που αντιλαμβανόμαστε τον εαυτό μας (</a:t>
            </a:r>
            <a:r>
              <a:rPr lang="el-GR" sz="2400" b="1" dirty="0" err="1" smtClean="0"/>
              <a:t>αυτο</a:t>
            </a:r>
            <a:r>
              <a:rPr lang="el-GR" sz="2400" b="1" dirty="0" smtClean="0"/>
              <a:t>-εικόνα</a:t>
            </a:r>
            <a:r>
              <a:rPr lang="el-GR" sz="2400" dirty="0" smtClean="0"/>
              <a:t>) και τον τρόπο που επιθυμούμε να μας αντιμετωπίζουν οι άλλοι (</a:t>
            </a:r>
            <a:r>
              <a:rPr lang="el-GR" sz="2400" b="1" dirty="0" smtClean="0"/>
              <a:t>δημόσια εικόνα</a:t>
            </a:r>
            <a:r>
              <a:rPr lang="el-GR" sz="2400" dirty="0" smtClean="0"/>
              <a:t>). 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8649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Κατανοώ τον εαυτό μου και την επίδρασή μου στους άλλους…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29712"/>
          </a:xfrm>
        </p:spPr>
        <p:txBody>
          <a:bodyPr/>
          <a:lstStyle/>
          <a:p>
            <a:r>
              <a:rPr lang="el-GR" b="1" dirty="0" smtClean="0"/>
              <a:t>Σωκράτης</a:t>
            </a:r>
            <a:r>
              <a:rPr lang="en-US" dirty="0" smtClean="0"/>
              <a:t>: </a:t>
            </a:r>
            <a:r>
              <a:rPr lang="el-GR" i="1" dirty="0" smtClean="0"/>
              <a:t>Φίλε, πρόσεξε την ψυχή σου, γνώρισε τον εαυτό σου, γιατί όταν γνωρίσουμε τους εαυτούς μας, μπορεί να μάθουμε πώς να τους φροντίζουμε.</a:t>
            </a:r>
          </a:p>
          <a:p>
            <a:endParaRPr lang="el-GR" i="1" dirty="0"/>
          </a:p>
          <a:p>
            <a:r>
              <a:rPr lang="en-US" b="1" dirty="0" smtClean="0"/>
              <a:t>Carl Rogers (1961:17): </a:t>
            </a:r>
            <a:r>
              <a:rPr lang="el-GR" b="1" i="1" dirty="0" smtClean="0"/>
              <a:t>«</a:t>
            </a:r>
            <a:r>
              <a:rPr lang="en-US" i="1" dirty="0" smtClean="0"/>
              <a:t>To </a:t>
            </a:r>
            <a:r>
              <a:rPr lang="el-GR" i="1" dirty="0" smtClean="0"/>
              <a:t>πιο αξιοσημείωτο παράδοξο είναι ότι, μόλις αποδεχτώ τον εαυτό μου έτσι όπως ακριβώς είναι, τότε μπορώ να αλλάξω.»</a:t>
            </a:r>
            <a:endParaRPr lang="el-GR" b="1" i="1" dirty="0"/>
          </a:p>
        </p:txBody>
      </p:sp>
    </p:spTree>
    <p:extLst>
      <p:ext uri="{BB962C8B-B14F-4D97-AF65-F5344CB8AC3E}">
        <p14:creationId xmlns="" xmlns:p14="http://schemas.microsoft.com/office/powerpoint/2010/main" val="25079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719</TotalTime>
  <Words>704</Words>
  <Application>Microsoft Office PowerPoint</Application>
  <PresentationFormat>Προβολή στην οθόνη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Αστικό</vt:lpstr>
      <vt:lpstr>“Παιδαγωγική Επικοινωνία: Ενδυναμώνοντας την επαγγελματική ταυτότητα των εκπαιδευτικών μέσα από την καλλιέργεια δεξιοτήτων επικοινωνίας”» </vt:lpstr>
      <vt:lpstr>Διαφάνεια 2</vt:lpstr>
      <vt:lpstr>Tι είναι επικοινωνία; - Πού;  -Με ποιους;  - Πότε;   -Γιατί; - Πώς;        -Υπό ποιους όρους;</vt:lpstr>
      <vt:lpstr>Eπικοινωνιακό μοντέλο μετάδοσης πληροφοριών (transmission model / Shannon &amp; Weaver, 1949)</vt:lpstr>
      <vt:lpstr>Το συναλλακτικό μοντέλο (Julia Wood, 2004)</vt:lpstr>
      <vt:lpstr>Διαφάνεια 6</vt:lpstr>
      <vt:lpstr>Tι  προσέχουμε κατά  την επικοινωνία; </vt:lpstr>
      <vt:lpstr>Διαφάνεια 8</vt:lpstr>
      <vt:lpstr>Κατανοώ τον εαυτό μου και την επίδρασή μου στους άλλους…</vt:lpstr>
      <vt:lpstr>Πώς αντιδρώ στην κριτική;</vt:lpstr>
      <vt:lpstr>Συγκρούσεις</vt:lpstr>
      <vt:lpstr>Δημιουργία Συγκρούσεων</vt:lpstr>
      <vt:lpstr>Ποια στάση κρατάμε απέναντι στις συγκρούσεις; </vt:lpstr>
      <vt:lpstr>Επίλυση συγκρούσεων</vt:lpstr>
      <vt:lpstr>Ευχαριστούμε για τη συμμετοχή!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“Παιδαγωγική Επικοινωνία: Ενδυναμώνοντας την επαγγελματική ταυτότητα των εκπαιδευτικών μέσα από την καλλιέργεια δεξιοτήτων επικοινωνίας”» </dc:title>
  <cp:lastModifiedBy>User</cp:lastModifiedBy>
  <cp:revision>57</cp:revision>
  <dcterms:modified xsi:type="dcterms:W3CDTF">2018-11-16T02:37:38Z</dcterms:modified>
</cp:coreProperties>
</file>